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theme/themeOverride8.xml" ContentType="application/vnd.openxmlformats-officedocument.themeOverride+xml"/>
  <Override PartName="/ppt/notesSlides/notesSlide10.xml" ContentType="application/vnd.openxmlformats-officedocument.presentationml.notesSlide+xml"/>
  <Override PartName="/ppt/theme/themeOverride9.xml" ContentType="application/vnd.openxmlformats-officedocument.themeOverride+xml"/>
  <Override PartName="/ppt/notesSlides/notesSlide11.xml" ContentType="application/vnd.openxmlformats-officedocument.presentationml.notesSlide+xml"/>
  <Override PartName="/ppt/theme/themeOverride10.xml" ContentType="application/vnd.openxmlformats-officedocument.themeOverride+xml"/>
  <Override PartName="/ppt/notesSlides/notesSlide12.xml" ContentType="application/vnd.openxmlformats-officedocument.presentationml.notesSlide+xml"/>
  <Override PartName="/ppt/theme/themeOverride11.xml" ContentType="application/vnd.openxmlformats-officedocument.themeOverride+xml"/>
  <Override PartName="/ppt/notesSlides/notesSlide13.xml" ContentType="application/vnd.openxmlformats-officedocument.presentationml.notesSlide+xml"/>
  <Override PartName="/ppt/theme/themeOverride12.xml" ContentType="application/vnd.openxmlformats-officedocument.themeOverride+xml"/>
  <Override PartName="/ppt/notesSlides/notesSlide14.xml" ContentType="application/vnd.openxmlformats-officedocument.presentationml.notesSlide+xml"/>
  <Override PartName="/ppt/theme/themeOverride13.xml" ContentType="application/vnd.openxmlformats-officedocument.themeOverride+xml"/>
  <Override PartName="/ppt/notesSlides/notesSlide15.xml" ContentType="application/vnd.openxmlformats-officedocument.presentationml.notesSlide+xml"/>
  <Override PartName="/ppt/theme/themeOverride14.xml" ContentType="application/vnd.openxmlformats-officedocument.themeOverride+xml"/>
  <Override PartName="/ppt/notesSlides/notesSlide16.xml" ContentType="application/vnd.openxmlformats-officedocument.presentationml.notesSlide+xml"/>
  <Override PartName="/ppt/theme/themeOverride15.xml" ContentType="application/vnd.openxmlformats-officedocument.themeOverride+xml"/>
  <Override PartName="/ppt/notesSlides/notesSlide17.xml" ContentType="application/vnd.openxmlformats-officedocument.presentationml.notesSlide+xml"/>
  <Override PartName="/ppt/theme/themeOverride16.xml" ContentType="application/vnd.openxmlformats-officedocument.themeOverride+xml"/>
  <Override PartName="/ppt/notesSlides/notesSlide18.xml" ContentType="application/vnd.openxmlformats-officedocument.presentationml.notesSlide+xml"/>
  <Override PartName="/ppt/theme/themeOverride17.xml" ContentType="application/vnd.openxmlformats-officedocument.themeOverride+xml"/>
  <Override PartName="/ppt/notesSlides/notesSlide19.xml" ContentType="application/vnd.openxmlformats-officedocument.presentationml.notesSlide+xml"/>
  <Override PartName="/ppt/theme/themeOverride18.xml" ContentType="application/vnd.openxmlformats-officedocument.themeOverride+xml"/>
  <Override PartName="/ppt/notesSlides/notesSlide20.xml" ContentType="application/vnd.openxmlformats-officedocument.presentationml.notesSlide+xml"/>
  <Override PartName="/ppt/theme/themeOverride19.xml" ContentType="application/vnd.openxmlformats-officedocument.themeOverride+xml"/>
  <Override PartName="/ppt/notesSlides/notesSlide21.xml" ContentType="application/vnd.openxmlformats-officedocument.presentationml.notesSlide+xml"/>
  <Override PartName="/ppt/theme/themeOverride20.xml" ContentType="application/vnd.openxmlformats-officedocument.themeOverride+xml"/>
  <Override PartName="/ppt/notesSlides/notesSlide22.xml" ContentType="application/vnd.openxmlformats-officedocument.presentationml.notesSlide+xml"/>
  <Override PartName="/ppt/theme/themeOverride21.xml" ContentType="application/vnd.openxmlformats-officedocument.themeOverride+xml"/>
  <Override PartName="/ppt/notesSlides/notesSlide23.xml" ContentType="application/vnd.openxmlformats-officedocument.presentationml.notesSlide+xml"/>
  <Override PartName="/ppt/theme/themeOverride22.xml" ContentType="application/vnd.openxmlformats-officedocument.themeOverride+xml"/>
  <Override PartName="/ppt/notesSlides/notesSlide24.xml" ContentType="application/vnd.openxmlformats-officedocument.presentationml.notesSlide+xml"/>
  <Override PartName="/ppt/theme/themeOverride23.xml" ContentType="application/vnd.openxmlformats-officedocument.themeOverride+xml"/>
  <Override PartName="/ppt/notesSlides/notesSlide25.xml" ContentType="application/vnd.openxmlformats-officedocument.presentationml.notesSlide+xml"/>
  <Override PartName="/ppt/theme/themeOverride24.xml" ContentType="application/vnd.openxmlformats-officedocument.themeOverride+xml"/>
  <Override PartName="/ppt/notesSlides/notesSlide26.xml" ContentType="application/vnd.openxmlformats-officedocument.presentationml.notesSlide+xml"/>
  <Override PartName="/ppt/theme/themeOverride25.xml" ContentType="application/vnd.openxmlformats-officedocument.themeOverride+xml"/>
  <Override PartName="/ppt/notesSlides/notesSlide27.xml" ContentType="application/vnd.openxmlformats-officedocument.presentationml.notesSlide+xml"/>
  <Override PartName="/ppt/theme/themeOverride26.xml" ContentType="application/vnd.openxmlformats-officedocument.themeOverride+xml"/>
  <Override PartName="/ppt/notesSlides/notesSlide28.xml" ContentType="application/vnd.openxmlformats-officedocument.presentationml.notesSlide+xml"/>
  <Override PartName="/ppt/theme/themeOverride27.xml" ContentType="application/vnd.openxmlformats-officedocument.themeOverride+xml"/>
  <Override PartName="/ppt/notesSlides/notesSlide29.xml" ContentType="application/vnd.openxmlformats-officedocument.presentationml.notesSlide+xml"/>
  <Override PartName="/ppt/theme/themeOverride28.xml" ContentType="application/vnd.openxmlformats-officedocument.themeOverride+xml"/>
  <Override PartName="/ppt/notesSlides/notesSlide30.xml" ContentType="application/vnd.openxmlformats-officedocument.presentationml.notesSlide+xml"/>
  <Override PartName="/ppt/theme/themeOverride29.xml" ContentType="application/vnd.openxmlformats-officedocument.themeOverride+xml"/>
  <Override PartName="/ppt/notesSlides/notesSlide31.xml" ContentType="application/vnd.openxmlformats-officedocument.presentationml.notesSlide+xml"/>
  <Override PartName="/ppt/theme/themeOverride30.xml" ContentType="application/vnd.openxmlformats-officedocument.themeOverride+xml"/>
  <Override PartName="/ppt/notesSlides/notesSlide32.xml" ContentType="application/vnd.openxmlformats-officedocument.presentationml.notesSlide+xml"/>
  <Override PartName="/ppt/theme/themeOverride31.xml" ContentType="application/vnd.openxmlformats-officedocument.themeOverride+xml"/>
  <Override PartName="/ppt/notesSlides/notesSlide33.xml" ContentType="application/vnd.openxmlformats-officedocument.presentationml.notesSlide+xml"/>
  <Override PartName="/ppt/theme/themeOverride32.xml" ContentType="application/vnd.openxmlformats-officedocument.themeOverride+xml"/>
  <Override PartName="/ppt/notesSlides/notesSlide34.xml" ContentType="application/vnd.openxmlformats-officedocument.presentationml.notesSlide+xml"/>
  <Override PartName="/ppt/theme/themeOverride33.xml" ContentType="application/vnd.openxmlformats-officedocument.themeOverride+xml"/>
  <Override PartName="/ppt/notesSlides/notesSlide35.xml" ContentType="application/vnd.openxmlformats-officedocument.presentationml.notesSlide+xml"/>
  <Override PartName="/ppt/theme/themeOverride34.xml" ContentType="application/vnd.openxmlformats-officedocument.themeOverride+xml"/>
  <Override PartName="/ppt/notesSlides/notesSlide36.xml" ContentType="application/vnd.openxmlformats-officedocument.presentationml.notesSlide+xml"/>
  <Override PartName="/ppt/theme/themeOverride35.xml" ContentType="application/vnd.openxmlformats-officedocument.themeOverride+xml"/>
  <Override PartName="/ppt/notesSlides/notesSlide37.xml" ContentType="application/vnd.openxmlformats-officedocument.presentationml.notesSlide+xml"/>
  <Override PartName="/ppt/theme/themeOverride36.xml" ContentType="application/vnd.openxmlformats-officedocument.themeOverride+xml"/>
  <Override PartName="/ppt/notesSlides/notesSlide38.xml" ContentType="application/vnd.openxmlformats-officedocument.presentationml.notesSlide+xml"/>
  <Override PartName="/ppt/theme/themeOverride37.xml" ContentType="application/vnd.openxmlformats-officedocument.themeOverride+xml"/>
  <Override PartName="/ppt/notesSlides/notesSlide39.xml" ContentType="application/vnd.openxmlformats-officedocument.presentationml.notesSlide+xml"/>
  <Override PartName="/ppt/theme/themeOverride38.xml" ContentType="application/vnd.openxmlformats-officedocument.themeOverride+xml"/>
  <Override PartName="/ppt/notesSlides/notesSlide40.xml" ContentType="application/vnd.openxmlformats-officedocument.presentationml.notesSlide+xml"/>
  <Override PartName="/ppt/theme/themeOverride39.xml" ContentType="application/vnd.openxmlformats-officedocument.themeOverride+xml"/>
  <Override PartName="/ppt/notesSlides/notesSlide41.xml" ContentType="application/vnd.openxmlformats-officedocument.presentationml.notesSlide+xml"/>
  <Override PartName="/ppt/theme/themeOverride40.xml" ContentType="application/vnd.openxmlformats-officedocument.themeOverride+xml"/>
  <Override PartName="/ppt/notesSlides/notesSlide42.xml" ContentType="application/vnd.openxmlformats-officedocument.presentationml.notesSlide+xml"/>
  <Override PartName="/ppt/theme/themeOverride41.xml" ContentType="application/vnd.openxmlformats-officedocument.themeOverride+xml"/>
  <Override PartName="/ppt/notesSlides/notesSlide43.xml" ContentType="application/vnd.openxmlformats-officedocument.presentationml.notesSlide+xml"/>
  <Override PartName="/ppt/theme/themeOverride42.xml" ContentType="application/vnd.openxmlformats-officedocument.themeOverride+xml"/>
  <Override PartName="/ppt/notesSlides/notesSlide44.xml" ContentType="application/vnd.openxmlformats-officedocument.presentationml.notesSlide+xml"/>
  <Override PartName="/ppt/theme/themeOverride43.xml" ContentType="application/vnd.openxmlformats-officedocument.themeOverride+xml"/>
  <Override PartName="/ppt/notesSlides/notesSlide45.xml" ContentType="application/vnd.openxmlformats-officedocument.presentationml.notesSlide+xml"/>
  <Override PartName="/ppt/theme/themeOverride44.xml" ContentType="application/vnd.openxmlformats-officedocument.themeOverride+xml"/>
  <Override PartName="/ppt/notesSlides/notesSlide46.xml" ContentType="application/vnd.openxmlformats-officedocument.presentationml.notesSlide+xml"/>
  <Override PartName="/ppt/theme/themeOverride45.xml" ContentType="application/vnd.openxmlformats-officedocument.themeOverride+xml"/>
  <Override PartName="/ppt/notesSlides/notesSlide47.xml" ContentType="application/vnd.openxmlformats-officedocument.presentationml.notesSlide+xml"/>
  <Override PartName="/ppt/theme/themeOverride46.xml" ContentType="application/vnd.openxmlformats-officedocument.themeOverride+xml"/>
  <Override PartName="/ppt/notesSlides/notesSlide48.xml" ContentType="application/vnd.openxmlformats-officedocument.presentationml.notesSlide+xml"/>
  <Override PartName="/ppt/theme/themeOverride47.xml" ContentType="application/vnd.openxmlformats-officedocument.themeOverride+xml"/>
  <Override PartName="/ppt/notesSlides/notesSlide49.xml" ContentType="application/vnd.openxmlformats-officedocument.presentationml.notesSlide+xml"/>
  <Override PartName="/ppt/theme/themeOverride48.xml" ContentType="application/vnd.openxmlformats-officedocument.themeOverride+xml"/>
  <Override PartName="/ppt/notesSlides/notesSlide50.xml" ContentType="application/vnd.openxmlformats-officedocument.presentationml.notesSlide+xml"/>
  <Override PartName="/ppt/theme/themeOverride49.xml" ContentType="application/vnd.openxmlformats-officedocument.themeOverride+xml"/>
  <Override PartName="/ppt/notesSlides/notesSlide51.xml" ContentType="application/vnd.openxmlformats-officedocument.presentationml.notesSlide+xml"/>
  <Override PartName="/ppt/theme/themeOverride50.xml" ContentType="application/vnd.openxmlformats-officedocument.themeOverride+xml"/>
  <Override PartName="/ppt/notesSlides/notesSlide52.xml" ContentType="application/vnd.openxmlformats-officedocument.presentationml.notesSlide+xml"/>
  <Override PartName="/ppt/theme/themeOverride5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927" r:id="rId2"/>
    <p:sldId id="1642" r:id="rId3"/>
    <p:sldId id="1559" r:id="rId4"/>
    <p:sldId id="1624" r:id="rId5"/>
    <p:sldId id="1574" r:id="rId6"/>
    <p:sldId id="1677" r:id="rId7"/>
    <p:sldId id="1649" r:id="rId8"/>
    <p:sldId id="1647" r:id="rId9"/>
    <p:sldId id="1648" r:id="rId10"/>
    <p:sldId id="1646" r:id="rId11"/>
    <p:sldId id="1650" r:id="rId12"/>
    <p:sldId id="1651" r:id="rId13"/>
    <p:sldId id="1652" r:id="rId14"/>
    <p:sldId id="1567" r:id="rId15"/>
    <p:sldId id="1570" r:id="rId16"/>
    <p:sldId id="1571" r:id="rId17"/>
    <p:sldId id="1575" r:id="rId18"/>
    <p:sldId id="1653" r:id="rId19"/>
    <p:sldId id="1655" r:id="rId20"/>
    <p:sldId id="1654" r:id="rId21"/>
    <p:sldId id="1656" r:id="rId22"/>
    <p:sldId id="1659" r:id="rId23"/>
    <p:sldId id="1573" r:id="rId24"/>
    <p:sldId id="1576" r:id="rId25"/>
    <p:sldId id="1578" r:id="rId26"/>
    <p:sldId id="1661" r:id="rId27"/>
    <p:sldId id="1587" r:id="rId28"/>
    <p:sldId id="1577" r:id="rId29"/>
    <p:sldId id="1588" r:id="rId30"/>
    <p:sldId id="1590" r:id="rId31"/>
    <p:sldId id="1592" r:id="rId32"/>
    <p:sldId id="1597" r:id="rId33"/>
    <p:sldId id="1605" r:id="rId34"/>
    <p:sldId id="1606" r:id="rId35"/>
    <p:sldId id="1607" r:id="rId36"/>
    <p:sldId id="1608" r:id="rId37"/>
    <p:sldId id="1609" r:id="rId38"/>
    <p:sldId id="1610" r:id="rId39"/>
    <p:sldId id="1666" r:id="rId40"/>
    <p:sldId id="1616" r:id="rId41"/>
    <p:sldId id="1615" r:id="rId42"/>
    <p:sldId id="1618" r:id="rId43"/>
    <p:sldId id="1669" r:id="rId44"/>
    <p:sldId id="1668" r:id="rId45"/>
    <p:sldId id="1625" r:id="rId46"/>
    <p:sldId id="1629" r:id="rId47"/>
    <p:sldId id="1628" r:id="rId48"/>
    <p:sldId id="1620" r:id="rId49"/>
    <p:sldId id="1671" r:id="rId50"/>
    <p:sldId id="1634" r:id="rId51"/>
    <p:sldId id="1638" r:id="rId52"/>
    <p:sldId id="1635" r:id="rId53"/>
    <p:sldId id="1414" r:id="rId54"/>
  </p:sldIdLst>
  <p:sldSz cx="9144000" cy="6858000" type="screen4x3"/>
  <p:notesSz cx="6858000" cy="9144000"/>
  <p:defaultTextStyle>
    <a:defPPr>
      <a:defRPr lang="zh-CN"/>
    </a:defPPr>
    <a:lvl1pPr algn="l" rtl="0" fontAlgn="base">
      <a:spcBef>
        <a:spcPct val="0"/>
      </a:spcBef>
      <a:spcAft>
        <a:spcPct val="0"/>
      </a:spcAft>
      <a:defRPr kumimoji="1" sz="2800" b="1" kern="1200">
        <a:solidFill>
          <a:schemeClr val="tx2"/>
        </a:solidFill>
        <a:effectLst>
          <a:outerShdw blurRad="38100" dist="38100" dir="2700000" algn="tl">
            <a:srgbClr val="000000">
              <a:alpha val="43137"/>
            </a:srgbClr>
          </a:outerShdw>
        </a:effectLst>
        <a:latin typeface="Times New Roman" pitchFamily="18" charset="0"/>
        <a:ea typeface="华文楷体" pitchFamily="2" charset="-122"/>
        <a:cs typeface="+mn-cs"/>
      </a:defRPr>
    </a:lvl1pPr>
    <a:lvl2pPr marL="457200" algn="l" rtl="0" fontAlgn="base">
      <a:spcBef>
        <a:spcPct val="0"/>
      </a:spcBef>
      <a:spcAft>
        <a:spcPct val="0"/>
      </a:spcAft>
      <a:defRPr kumimoji="1" sz="2800" b="1" kern="1200">
        <a:solidFill>
          <a:schemeClr val="tx2"/>
        </a:solidFill>
        <a:effectLst>
          <a:outerShdw blurRad="38100" dist="38100" dir="2700000" algn="tl">
            <a:srgbClr val="000000">
              <a:alpha val="43137"/>
            </a:srgbClr>
          </a:outerShdw>
        </a:effectLst>
        <a:latin typeface="Times New Roman" pitchFamily="18" charset="0"/>
        <a:ea typeface="华文楷体" pitchFamily="2" charset="-122"/>
        <a:cs typeface="+mn-cs"/>
      </a:defRPr>
    </a:lvl2pPr>
    <a:lvl3pPr marL="914400" algn="l" rtl="0" fontAlgn="base">
      <a:spcBef>
        <a:spcPct val="0"/>
      </a:spcBef>
      <a:spcAft>
        <a:spcPct val="0"/>
      </a:spcAft>
      <a:defRPr kumimoji="1" sz="2800" b="1" kern="1200">
        <a:solidFill>
          <a:schemeClr val="tx2"/>
        </a:solidFill>
        <a:effectLst>
          <a:outerShdw blurRad="38100" dist="38100" dir="2700000" algn="tl">
            <a:srgbClr val="000000">
              <a:alpha val="43137"/>
            </a:srgbClr>
          </a:outerShdw>
        </a:effectLst>
        <a:latin typeface="Times New Roman" pitchFamily="18" charset="0"/>
        <a:ea typeface="华文楷体" pitchFamily="2" charset="-122"/>
        <a:cs typeface="+mn-cs"/>
      </a:defRPr>
    </a:lvl3pPr>
    <a:lvl4pPr marL="1371600" algn="l" rtl="0" fontAlgn="base">
      <a:spcBef>
        <a:spcPct val="0"/>
      </a:spcBef>
      <a:spcAft>
        <a:spcPct val="0"/>
      </a:spcAft>
      <a:defRPr kumimoji="1" sz="2800" b="1" kern="1200">
        <a:solidFill>
          <a:schemeClr val="tx2"/>
        </a:solidFill>
        <a:effectLst>
          <a:outerShdw blurRad="38100" dist="38100" dir="2700000" algn="tl">
            <a:srgbClr val="000000">
              <a:alpha val="43137"/>
            </a:srgbClr>
          </a:outerShdw>
        </a:effectLst>
        <a:latin typeface="Times New Roman" pitchFamily="18" charset="0"/>
        <a:ea typeface="华文楷体" pitchFamily="2" charset="-122"/>
        <a:cs typeface="+mn-cs"/>
      </a:defRPr>
    </a:lvl4pPr>
    <a:lvl5pPr marL="1828800" algn="l" rtl="0" fontAlgn="base">
      <a:spcBef>
        <a:spcPct val="0"/>
      </a:spcBef>
      <a:spcAft>
        <a:spcPct val="0"/>
      </a:spcAft>
      <a:defRPr kumimoji="1" sz="2800" b="1" kern="1200">
        <a:solidFill>
          <a:schemeClr val="tx2"/>
        </a:solidFill>
        <a:effectLst>
          <a:outerShdw blurRad="38100" dist="38100" dir="2700000" algn="tl">
            <a:srgbClr val="000000">
              <a:alpha val="43137"/>
            </a:srgbClr>
          </a:outerShdw>
        </a:effectLst>
        <a:latin typeface="Times New Roman" pitchFamily="18" charset="0"/>
        <a:ea typeface="华文楷体" pitchFamily="2" charset="-122"/>
        <a:cs typeface="+mn-cs"/>
      </a:defRPr>
    </a:lvl5pPr>
    <a:lvl6pPr marL="2286000" algn="l" defTabSz="914400" rtl="0" eaLnBrk="1" latinLnBrk="0" hangingPunct="1">
      <a:defRPr kumimoji="1" sz="2800" b="1" kern="1200">
        <a:solidFill>
          <a:schemeClr val="tx2"/>
        </a:solidFill>
        <a:effectLst>
          <a:outerShdw blurRad="38100" dist="38100" dir="2700000" algn="tl">
            <a:srgbClr val="000000">
              <a:alpha val="43137"/>
            </a:srgbClr>
          </a:outerShdw>
        </a:effectLst>
        <a:latin typeface="Times New Roman" pitchFamily="18" charset="0"/>
        <a:ea typeface="华文楷体" pitchFamily="2" charset="-122"/>
        <a:cs typeface="+mn-cs"/>
      </a:defRPr>
    </a:lvl6pPr>
    <a:lvl7pPr marL="2743200" algn="l" defTabSz="914400" rtl="0" eaLnBrk="1" latinLnBrk="0" hangingPunct="1">
      <a:defRPr kumimoji="1" sz="2800" b="1" kern="1200">
        <a:solidFill>
          <a:schemeClr val="tx2"/>
        </a:solidFill>
        <a:effectLst>
          <a:outerShdw blurRad="38100" dist="38100" dir="2700000" algn="tl">
            <a:srgbClr val="000000">
              <a:alpha val="43137"/>
            </a:srgbClr>
          </a:outerShdw>
        </a:effectLst>
        <a:latin typeface="Times New Roman" pitchFamily="18" charset="0"/>
        <a:ea typeface="华文楷体" pitchFamily="2" charset="-122"/>
        <a:cs typeface="+mn-cs"/>
      </a:defRPr>
    </a:lvl7pPr>
    <a:lvl8pPr marL="3200400" algn="l" defTabSz="914400" rtl="0" eaLnBrk="1" latinLnBrk="0" hangingPunct="1">
      <a:defRPr kumimoji="1" sz="2800" b="1" kern="1200">
        <a:solidFill>
          <a:schemeClr val="tx2"/>
        </a:solidFill>
        <a:effectLst>
          <a:outerShdw blurRad="38100" dist="38100" dir="2700000" algn="tl">
            <a:srgbClr val="000000">
              <a:alpha val="43137"/>
            </a:srgbClr>
          </a:outerShdw>
        </a:effectLst>
        <a:latin typeface="Times New Roman" pitchFamily="18" charset="0"/>
        <a:ea typeface="华文楷体" pitchFamily="2" charset="-122"/>
        <a:cs typeface="+mn-cs"/>
      </a:defRPr>
    </a:lvl8pPr>
    <a:lvl9pPr marL="3657600" algn="l" defTabSz="914400" rtl="0" eaLnBrk="1" latinLnBrk="0" hangingPunct="1">
      <a:defRPr kumimoji="1" sz="2800" b="1" kern="1200">
        <a:solidFill>
          <a:schemeClr val="tx2"/>
        </a:solidFill>
        <a:effectLst>
          <a:outerShdw blurRad="38100" dist="38100" dir="2700000" algn="tl">
            <a:srgbClr val="000000">
              <a:alpha val="43137"/>
            </a:srgbClr>
          </a:outerShdw>
        </a:effectLst>
        <a:latin typeface="Times New Roman" pitchFamily="18" charset="0"/>
        <a:ea typeface="华文楷体" pitchFamily="2" charset="-122"/>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ian" initials="" lastIdx="0" clrIdx="0"/>
  <p:cmAuthor id="1" name="ASUS"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6600"/>
    <a:srgbClr val="660066"/>
    <a:srgbClr val="FFCCFF"/>
    <a:srgbClr val="FFFF00"/>
    <a:srgbClr val="00FF99"/>
    <a:srgbClr val="00CCFF"/>
    <a:srgbClr val="CC99FF"/>
    <a:srgbClr val="FF00FF"/>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8" autoAdjust="0"/>
    <p:restoredTop sz="97424" autoAdjust="0"/>
  </p:normalViewPr>
  <p:slideViewPr>
    <p:cSldViewPr>
      <p:cViewPr varScale="1">
        <p:scale>
          <a:sx n="63" d="100"/>
          <a:sy n="63" d="100"/>
        </p:scale>
        <p:origin x="1449" y="51"/>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086"/>
    </p:cViewPr>
  </p:sorterViewPr>
  <p:notesViewPr>
    <p:cSldViewPr>
      <p:cViewPr varScale="1">
        <p:scale>
          <a:sx n="37" d="100"/>
          <a:sy n="37" d="100"/>
        </p:scale>
        <p:origin x="-1090" y="-5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b="0">
                <a:solidFill>
                  <a:schemeClr val="tx1"/>
                </a:solidFill>
                <a:effectLst/>
                <a:ea typeface="宋体" charset="-122"/>
              </a:defRPr>
            </a:lvl1pPr>
          </a:lstStyle>
          <a:p>
            <a:endParaRPr lang="en-US" altLang="zh-CN"/>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b="0">
                <a:solidFill>
                  <a:schemeClr val="tx1"/>
                </a:solidFill>
                <a:effectLst/>
                <a:ea typeface="宋体" charset="-122"/>
              </a:defRPr>
            </a:lvl1pPr>
          </a:lstStyle>
          <a:p>
            <a:endParaRPr lang="en-US" altLang="zh-CN"/>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b="0">
                <a:solidFill>
                  <a:schemeClr val="tx1"/>
                </a:solidFill>
                <a:effectLst/>
                <a:ea typeface="宋体" charset="-122"/>
              </a:defRPr>
            </a:lvl1pPr>
          </a:lstStyle>
          <a:p>
            <a:endParaRPr lang="en-US" altLang="zh-CN"/>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b="0">
                <a:solidFill>
                  <a:schemeClr val="tx1"/>
                </a:solidFill>
                <a:effectLst/>
                <a:ea typeface="宋体" charset="-122"/>
              </a:defRPr>
            </a:lvl1pPr>
          </a:lstStyle>
          <a:p>
            <a:fld id="{E1603B42-4AB3-4F67-B826-B19B44843D57}" type="slidenum">
              <a:rPr lang="en-US" altLang="zh-CN"/>
              <a:pPr/>
              <a:t>‹#›</a:t>
            </a:fld>
            <a:endParaRPr lang="en-US" altLang="zh-CN"/>
          </a:p>
        </p:txBody>
      </p:sp>
    </p:spTree>
    <p:extLst>
      <p:ext uri="{BB962C8B-B14F-4D97-AF65-F5344CB8AC3E}">
        <p14:creationId xmlns:p14="http://schemas.microsoft.com/office/powerpoint/2010/main" val="13206572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b="0">
                <a:solidFill>
                  <a:schemeClr val="tx1"/>
                </a:solidFill>
                <a:effectLst/>
                <a:ea typeface="宋体" charset="-122"/>
              </a:defRPr>
            </a:lvl1pPr>
          </a:lstStyle>
          <a:p>
            <a:endParaRPr lang="en-US" altLang="zh-CN"/>
          </a:p>
        </p:txBody>
      </p:sp>
      <p:sp>
        <p:nvSpPr>
          <p:cNvPr id="2051"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b="0">
                <a:solidFill>
                  <a:schemeClr val="tx1"/>
                </a:solidFill>
                <a:effectLst/>
                <a:ea typeface="宋体" charset="-122"/>
              </a:defRPr>
            </a:lvl1pPr>
          </a:lstStyle>
          <a:p>
            <a:endParaRPr lang="en-US" altLang="zh-CN"/>
          </a:p>
        </p:txBody>
      </p:sp>
      <p:sp>
        <p:nvSpPr>
          <p:cNvPr id="2052" name="Rectangle 4"/>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单击以编辑母版文本样式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b="0">
                <a:solidFill>
                  <a:schemeClr val="tx1"/>
                </a:solidFill>
                <a:effectLst/>
                <a:ea typeface="宋体" charset="-122"/>
              </a:defRPr>
            </a:lvl1pPr>
          </a:lstStyle>
          <a:p>
            <a:endParaRPr lang="en-US" altLang="zh-CN"/>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b="0">
                <a:solidFill>
                  <a:schemeClr val="tx1"/>
                </a:solidFill>
                <a:effectLst/>
                <a:ea typeface="宋体" charset="-122"/>
              </a:defRPr>
            </a:lvl1pPr>
          </a:lstStyle>
          <a:p>
            <a:fld id="{E704D536-5998-4187-AE2E-89C80F0EF911}" type="slidenum">
              <a:rPr lang="en-US" altLang="zh-CN"/>
              <a:pPr/>
              <a:t>‹#›</a:t>
            </a:fld>
            <a:endParaRPr lang="en-US" altLang="zh-CN"/>
          </a:p>
        </p:txBody>
      </p:sp>
    </p:spTree>
    <p:extLst>
      <p:ext uri="{BB962C8B-B14F-4D97-AF65-F5344CB8AC3E}">
        <p14:creationId xmlns:p14="http://schemas.microsoft.com/office/powerpoint/2010/main" val="72957821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itchFamily="18" charset="0"/>
        <a:ea typeface="宋体" charset="-122"/>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宋体" charset="-122"/>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宋体" charset="-122"/>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宋体" charset="-122"/>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hemeOverride" Target="../theme/themeOverride15.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hemeOverride" Target="../theme/themeOverride16.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hemeOverride" Target="../theme/themeOverride1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18.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hemeOverride" Target="../theme/themeOverride19.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hemeOverride" Target="../theme/themeOverride20.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hemeOverride" Target="../theme/themeOverride2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hemeOverride" Target="../theme/themeOverride22.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hemeOverride" Target="../theme/themeOverride23.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hemeOverride" Target="../theme/themeOverride24.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hemeOverride" Target="../theme/themeOverride25.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hemeOverride" Target="../theme/themeOverride26.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hemeOverride" Target="../theme/themeOverride27.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hemeOverride" Target="../theme/themeOverride28.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hemeOverride" Target="../theme/themeOverride29.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hemeOverride" Target="../theme/themeOverride30.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hemeOverride" Target="../theme/themeOverride31.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hemeOverride" Target="../theme/themeOverride32.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hemeOverride" Target="../theme/themeOverride33.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hemeOverride" Target="../theme/themeOverride34.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hemeOverride" Target="../theme/themeOverride35.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hemeOverride" Target="../theme/themeOverride36.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hemeOverride" Target="../theme/themeOverride37.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hemeOverride" Target="../theme/themeOverride38.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hemeOverride" Target="../theme/themeOverride39.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hemeOverride" Target="../theme/themeOverride40.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hemeOverride" Target="../theme/themeOverride41.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hemeOverride" Target="../theme/themeOverride42.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hemeOverride" Target="../theme/themeOverride43.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hemeOverride" Target="../theme/themeOverride44.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hemeOverride" Target="../theme/themeOverride45.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hemeOverride" Target="../theme/themeOverride46.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hemeOverride" Target="../theme/themeOverride47.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hemeOverride" Target="../theme/themeOverride48.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hemeOverride" Target="../theme/themeOverride49.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hemeOverride" Target="../theme/themeOverride50.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hemeOverride" Target="../theme/themeOverride5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AD8DF9-489E-4515-B782-05882D78F91E}" type="slidenum">
              <a:rPr lang="en-US" altLang="zh-CN"/>
              <a:pPr/>
              <a:t>1</a:t>
            </a:fld>
            <a:endParaRPr lang="en-US" altLang="zh-CN"/>
          </a:p>
        </p:txBody>
      </p:sp>
      <p:sp>
        <p:nvSpPr>
          <p:cNvPr id="1218562" name="Rectangle 2"/>
          <p:cNvSpPr>
            <a:spLocks noGrp="1" noRot="1" noChangeAspect="1" noChangeArrowheads="1" noTextEdit="1"/>
          </p:cNvSpPr>
          <p:nvPr>
            <p:ph type="sldImg"/>
          </p:nvPr>
        </p:nvSpPr>
        <p:spPr>
          <a:ln/>
        </p:spPr>
      </p:sp>
      <p:sp>
        <p:nvSpPr>
          <p:cNvPr id="12185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10</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11</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12</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13</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14</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15</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16</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17</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18</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19</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2</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20</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21</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22</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23</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24</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25</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26</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27</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28</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29</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3</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30</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31</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32</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33</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34</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35</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36</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37</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38</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39</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4</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40</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41</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42</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43</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44</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45</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46</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47</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48</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49</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5</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50</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51</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52</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6</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7</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8</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headEnd/>
            <a:tailEnd/>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宋体" charset="-122"/>
              </a:defRPr>
            </a:lvl1pPr>
            <a:lvl2pPr marL="742950" indent="-285750" defTabSz="990600" eaLnBrk="0" hangingPunct="0">
              <a:defRPr>
                <a:solidFill>
                  <a:schemeClr val="tx1"/>
                </a:solidFill>
                <a:latin typeface="Arial" charset="0"/>
                <a:ea typeface="宋体" charset="-122"/>
              </a:defRPr>
            </a:lvl2pPr>
            <a:lvl3pPr marL="1143000" indent="-228600" defTabSz="990600" eaLnBrk="0" hangingPunct="0">
              <a:defRPr>
                <a:solidFill>
                  <a:schemeClr val="tx1"/>
                </a:solidFill>
                <a:latin typeface="Arial" charset="0"/>
                <a:ea typeface="宋体" charset="-122"/>
              </a:defRPr>
            </a:lvl3pPr>
            <a:lvl4pPr marL="1600200" indent="-228600" defTabSz="990600" eaLnBrk="0" hangingPunct="0">
              <a:defRPr>
                <a:solidFill>
                  <a:schemeClr val="tx1"/>
                </a:solidFill>
                <a:latin typeface="Arial" charset="0"/>
                <a:ea typeface="宋体" charset="-122"/>
              </a:defRPr>
            </a:lvl4pPr>
            <a:lvl5pPr marL="2057400" indent="-228600" defTabSz="990600" eaLnBrk="0" hangingPunct="0">
              <a:defRPr>
                <a:solidFill>
                  <a:schemeClr val="tx1"/>
                </a:solidFill>
                <a:latin typeface="Arial" charset="0"/>
                <a:ea typeface="宋体" charset="-122"/>
              </a:defRPr>
            </a:lvl5pPr>
            <a:lvl6pPr marL="2514600" indent="-228600" defTabSz="990600" eaLnBrk="0" fontAlgn="base" hangingPunct="0">
              <a:spcBef>
                <a:spcPct val="0"/>
              </a:spcBef>
              <a:spcAft>
                <a:spcPct val="0"/>
              </a:spcAft>
              <a:defRPr>
                <a:solidFill>
                  <a:schemeClr val="tx1"/>
                </a:solidFill>
                <a:latin typeface="Arial" charset="0"/>
                <a:ea typeface="宋体" charset="-122"/>
              </a:defRPr>
            </a:lvl6pPr>
            <a:lvl7pPr marL="2971800" indent="-228600" defTabSz="990600" eaLnBrk="0" fontAlgn="base" hangingPunct="0">
              <a:spcBef>
                <a:spcPct val="0"/>
              </a:spcBef>
              <a:spcAft>
                <a:spcPct val="0"/>
              </a:spcAft>
              <a:defRPr>
                <a:solidFill>
                  <a:schemeClr val="tx1"/>
                </a:solidFill>
                <a:latin typeface="Arial" charset="0"/>
                <a:ea typeface="宋体" charset="-122"/>
              </a:defRPr>
            </a:lvl7pPr>
            <a:lvl8pPr marL="3429000" indent="-228600" defTabSz="990600" eaLnBrk="0" fontAlgn="base" hangingPunct="0">
              <a:spcBef>
                <a:spcPct val="0"/>
              </a:spcBef>
              <a:spcAft>
                <a:spcPct val="0"/>
              </a:spcAft>
              <a:defRPr>
                <a:solidFill>
                  <a:schemeClr val="tx1"/>
                </a:solidFill>
                <a:latin typeface="Arial" charset="0"/>
                <a:ea typeface="宋体" charset="-122"/>
              </a:defRPr>
            </a:lvl8pPr>
            <a:lvl9pPr marL="3886200" indent="-228600" defTabSz="990600" eaLnBrk="0" fontAlgn="base" hangingPunct="0">
              <a:spcBef>
                <a:spcPct val="0"/>
              </a:spcBef>
              <a:spcAft>
                <a:spcPct val="0"/>
              </a:spcAft>
              <a:defRPr>
                <a:solidFill>
                  <a:schemeClr val="tx1"/>
                </a:solidFill>
                <a:latin typeface="Arial" charset="0"/>
                <a:ea typeface="宋体" charset="-122"/>
              </a:defRPr>
            </a:lvl9pPr>
          </a:lstStyle>
          <a:p>
            <a:pPr algn="r" eaLnBrk="1" hangingPunct="1"/>
            <a:fld id="{A4CF1727-1482-4CBB-85CA-E9125123D8CD}" type="slidenum">
              <a:rPr lang="zh-CN" altLang="en-US" sz="1200">
                <a:latin typeface="Calibri" pitchFamily="34" charset="0"/>
                <a:ea typeface="微软雅黑" pitchFamily="34" charset="-122"/>
              </a:rPr>
              <a:pPr algn="r" eaLnBrk="1" hangingPunct="1"/>
              <a:t>9</a:t>
            </a:fld>
            <a:endParaRPr lang="en-US" altLang="zh-CN" sz="1200">
              <a:latin typeface="Calibri" pitchFamily="34" charset="0"/>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7163A55-51D9-4B5B-8E0B-10BE2F68499D}" type="slidenum">
              <a:rPr lang="en-US" altLang="zh-CN"/>
              <a:pPr/>
              <a:t>‹#›</a:t>
            </a:fld>
            <a:endParaRPr lang="en-US" altLang="zh-CN"/>
          </a:p>
        </p:txBody>
      </p:sp>
    </p:spTree>
    <p:extLst>
      <p:ext uri="{BB962C8B-B14F-4D97-AF65-F5344CB8AC3E}">
        <p14:creationId xmlns:p14="http://schemas.microsoft.com/office/powerpoint/2010/main" val="1733505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9B25BA6-60F3-406C-A384-763801A3312C}" type="slidenum">
              <a:rPr lang="en-US" altLang="zh-CN"/>
              <a:pPr/>
              <a:t>‹#›</a:t>
            </a:fld>
            <a:endParaRPr lang="en-US" altLang="zh-CN"/>
          </a:p>
        </p:txBody>
      </p:sp>
    </p:spTree>
    <p:extLst>
      <p:ext uri="{BB962C8B-B14F-4D97-AF65-F5344CB8AC3E}">
        <p14:creationId xmlns:p14="http://schemas.microsoft.com/office/powerpoint/2010/main" val="2799966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C517B71-3269-4335-B7D3-293D83004F0F}" type="slidenum">
              <a:rPr lang="en-US" altLang="zh-CN"/>
              <a:pPr/>
              <a:t>‹#›</a:t>
            </a:fld>
            <a:endParaRPr lang="en-US" altLang="zh-CN"/>
          </a:p>
        </p:txBody>
      </p:sp>
    </p:spTree>
    <p:extLst>
      <p:ext uri="{BB962C8B-B14F-4D97-AF65-F5344CB8AC3E}">
        <p14:creationId xmlns:p14="http://schemas.microsoft.com/office/powerpoint/2010/main" val="1350432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AE93FD2-D0EA-4F29-A3A1-DB8C290D14E3}" type="slidenum">
              <a:rPr lang="en-US" altLang="zh-CN" smtClean="0"/>
              <a:pPr/>
              <a:t>‹#›</a:t>
            </a:fld>
            <a:r>
              <a:rPr lang="en-US" altLang="zh-CN"/>
              <a:t>/68</a:t>
            </a:r>
          </a:p>
        </p:txBody>
      </p:sp>
    </p:spTree>
    <p:extLst>
      <p:ext uri="{BB962C8B-B14F-4D97-AF65-F5344CB8AC3E}">
        <p14:creationId xmlns:p14="http://schemas.microsoft.com/office/powerpoint/2010/main" val="1651283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2731FA8-3F6C-47D1-8166-54AE78BAB755}" type="slidenum">
              <a:rPr lang="en-US" altLang="zh-CN"/>
              <a:pPr/>
              <a:t>‹#›</a:t>
            </a:fld>
            <a:endParaRPr lang="en-US" altLang="zh-CN"/>
          </a:p>
        </p:txBody>
      </p:sp>
    </p:spTree>
    <p:extLst>
      <p:ext uri="{BB962C8B-B14F-4D97-AF65-F5344CB8AC3E}">
        <p14:creationId xmlns:p14="http://schemas.microsoft.com/office/powerpoint/2010/main" val="803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846F894-3157-4674-AC9B-7CF8A3194146}" type="slidenum">
              <a:rPr lang="en-US" altLang="zh-CN"/>
              <a:pPr/>
              <a:t>‹#›</a:t>
            </a:fld>
            <a:endParaRPr lang="en-US" altLang="zh-CN"/>
          </a:p>
        </p:txBody>
      </p:sp>
    </p:spTree>
    <p:extLst>
      <p:ext uri="{BB962C8B-B14F-4D97-AF65-F5344CB8AC3E}">
        <p14:creationId xmlns:p14="http://schemas.microsoft.com/office/powerpoint/2010/main" val="2972659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6CC06392-DD62-4EF5-A442-3CA154211123}" type="slidenum">
              <a:rPr lang="en-US" altLang="zh-CN"/>
              <a:pPr/>
              <a:t>‹#›</a:t>
            </a:fld>
            <a:endParaRPr lang="en-US" altLang="zh-CN"/>
          </a:p>
        </p:txBody>
      </p:sp>
    </p:spTree>
    <p:extLst>
      <p:ext uri="{BB962C8B-B14F-4D97-AF65-F5344CB8AC3E}">
        <p14:creationId xmlns:p14="http://schemas.microsoft.com/office/powerpoint/2010/main" val="1367744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6D2C8FF9-6473-4B34-B894-C20A3DC2965E}" type="slidenum">
              <a:rPr lang="en-US" altLang="zh-CN"/>
              <a:pPr/>
              <a:t>‹#›</a:t>
            </a:fld>
            <a:endParaRPr lang="en-US" altLang="zh-CN"/>
          </a:p>
        </p:txBody>
      </p:sp>
    </p:spTree>
    <p:extLst>
      <p:ext uri="{BB962C8B-B14F-4D97-AF65-F5344CB8AC3E}">
        <p14:creationId xmlns:p14="http://schemas.microsoft.com/office/powerpoint/2010/main" val="840284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a:xfrm>
            <a:off x="7203504" y="6525344"/>
            <a:ext cx="1905000" cy="288032"/>
          </a:xfrm>
        </p:spPr>
        <p:txBody>
          <a:bodyPr/>
          <a:lstStyle>
            <a:lvl1pPr>
              <a:defRPr/>
            </a:lvl1pPr>
          </a:lstStyle>
          <a:p>
            <a:fld id="{7347B80C-AA43-4929-B396-1C9CA25DAE9E}" type="slidenum">
              <a:rPr lang="en-US" altLang="zh-CN" smtClean="0"/>
              <a:pPr/>
              <a:t>‹#›</a:t>
            </a:fld>
            <a:r>
              <a:rPr lang="en-US" altLang="zh-CN"/>
              <a:t>/92</a:t>
            </a:r>
          </a:p>
        </p:txBody>
      </p:sp>
    </p:spTree>
    <p:extLst>
      <p:ext uri="{BB962C8B-B14F-4D97-AF65-F5344CB8AC3E}">
        <p14:creationId xmlns:p14="http://schemas.microsoft.com/office/powerpoint/2010/main" val="1547254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7FE7F234-75ED-46A3-9DAA-572C0A7A6831}" type="slidenum">
              <a:rPr lang="en-US" altLang="zh-CN"/>
              <a:pPr/>
              <a:t>‹#›</a:t>
            </a:fld>
            <a:endParaRPr lang="en-US" altLang="zh-CN"/>
          </a:p>
        </p:txBody>
      </p:sp>
    </p:spTree>
    <p:extLst>
      <p:ext uri="{BB962C8B-B14F-4D97-AF65-F5344CB8AC3E}">
        <p14:creationId xmlns:p14="http://schemas.microsoft.com/office/powerpoint/2010/main" val="1934466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E841710-838A-480B-BC0F-1ACC24FFD5F8}" type="slidenum">
              <a:rPr lang="en-US" altLang="zh-CN"/>
              <a:pPr/>
              <a:t>‹#›</a:t>
            </a:fld>
            <a:endParaRPr lang="en-US" altLang="zh-CN"/>
          </a:p>
        </p:txBody>
      </p:sp>
    </p:spTree>
    <p:extLst>
      <p:ext uri="{BB962C8B-B14F-4D97-AF65-F5344CB8AC3E}">
        <p14:creationId xmlns:p14="http://schemas.microsoft.com/office/powerpoint/2010/main" val="2595336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单击以编辑</a:t>
            </a:r>
            <a:r>
              <a:rPr lang="zh-CN" altLang="en-US"/>
              <a:t>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单击以编辑母版文本样式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defRPr sz="1400" b="0">
                <a:solidFill>
                  <a:schemeClr val="tx1"/>
                </a:solidFill>
                <a:effectLst/>
                <a:ea typeface="+mn-ea"/>
              </a:defRPr>
            </a:lvl1pPr>
          </a:lstStyle>
          <a:p>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spcBef>
                <a:spcPct val="50000"/>
              </a:spcBef>
              <a:defRPr sz="1400" b="0">
                <a:solidFill>
                  <a:schemeClr val="tx1"/>
                </a:solidFill>
                <a:effectLst/>
                <a:ea typeface="+mn-ea"/>
              </a:defRPr>
            </a:lvl1pPr>
          </a:lstStyle>
          <a:p>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defRPr sz="1400" b="0">
                <a:solidFill>
                  <a:schemeClr val="tx1"/>
                </a:solidFill>
                <a:effectLst/>
                <a:ea typeface="+mn-ea"/>
              </a:defRPr>
            </a:lvl1pPr>
          </a:lstStyle>
          <a:p>
            <a:fld id="{DCD24458-8FD0-4964-9422-747661797515}"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charset="-122"/>
        </a:defRPr>
      </a:lvl2pPr>
      <a:lvl3pPr algn="ctr" rtl="0" fontAlgn="base">
        <a:spcBef>
          <a:spcPct val="0"/>
        </a:spcBef>
        <a:spcAft>
          <a:spcPct val="0"/>
        </a:spcAft>
        <a:defRPr kumimoji="1" sz="4400">
          <a:solidFill>
            <a:schemeClr val="tx2"/>
          </a:solidFill>
          <a:latin typeface="Times New Roman" pitchFamily="18" charset="0"/>
          <a:ea typeface="宋体" charset="-122"/>
        </a:defRPr>
      </a:lvl3pPr>
      <a:lvl4pPr algn="ctr" rtl="0" fontAlgn="base">
        <a:spcBef>
          <a:spcPct val="0"/>
        </a:spcBef>
        <a:spcAft>
          <a:spcPct val="0"/>
        </a:spcAft>
        <a:defRPr kumimoji="1" sz="4400">
          <a:solidFill>
            <a:schemeClr val="tx2"/>
          </a:solidFill>
          <a:latin typeface="Times New Roman" pitchFamily="18" charset="0"/>
          <a:ea typeface="宋体" charset="-122"/>
        </a:defRPr>
      </a:lvl4pPr>
      <a:lvl5pPr algn="ctr" rtl="0" fontAlgn="base">
        <a:spcBef>
          <a:spcPct val="0"/>
        </a:spcBef>
        <a:spcAft>
          <a:spcPct val="0"/>
        </a:spcAft>
        <a:defRPr kumimoji="1" sz="4400">
          <a:solidFill>
            <a:schemeClr val="tx2"/>
          </a:solidFill>
          <a:latin typeface="Times New Roman" pitchFamily="18" charset="0"/>
          <a:ea typeface="宋体" charset="-122"/>
        </a:defRPr>
      </a:lvl5pPr>
      <a:lvl6pPr marL="457200" algn="ctr" rtl="0" fontAlgn="base">
        <a:spcBef>
          <a:spcPct val="0"/>
        </a:spcBef>
        <a:spcAft>
          <a:spcPct val="0"/>
        </a:spcAft>
        <a:defRPr kumimoji="1" sz="4400">
          <a:solidFill>
            <a:schemeClr val="tx2"/>
          </a:solidFill>
          <a:latin typeface="Times New Roman" pitchFamily="18" charset="0"/>
          <a:ea typeface="宋体" charset="-122"/>
        </a:defRPr>
      </a:lvl6pPr>
      <a:lvl7pPr marL="914400" algn="ctr" rtl="0" fontAlgn="base">
        <a:spcBef>
          <a:spcPct val="0"/>
        </a:spcBef>
        <a:spcAft>
          <a:spcPct val="0"/>
        </a:spcAft>
        <a:defRPr kumimoji="1" sz="4400">
          <a:solidFill>
            <a:schemeClr val="tx2"/>
          </a:solidFill>
          <a:latin typeface="Times New Roman" pitchFamily="18" charset="0"/>
          <a:ea typeface="宋体" charset="-122"/>
        </a:defRPr>
      </a:lvl7pPr>
      <a:lvl8pPr marL="1371600" algn="ctr" rtl="0" fontAlgn="base">
        <a:spcBef>
          <a:spcPct val="0"/>
        </a:spcBef>
        <a:spcAft>
          <a:spcPct val="0"/>
        </a:spcAft>
        <a:defRPr kumimoji="1" sz="4400">
          <a:solidFill>
            <a:schemeClr val="tx2"/>
          </a:solidFill>
          <a:latin typeface="Times New Roman" pitchFamily="18" charset="0"/>
          <a:ea typeface="宋体" charset="-122"/>
        </a:defRPr>
      </a:lvl8pPr>
      <a:lvl9pPr marL="1828800" algn="ctr" rtl="0" fontAlgn="base">
        <a:spcBef>
          <a:spcPct val="0"/>
        </a:spcBef>
        <a:spcAft>
          <a:spcPct val="0"/>
        </a:spcAft>
        <a:defRPr kumimoji="1" sz="4400">
          <a:solidFill>
            <a:schemeClr val="tx2"/>
          </a:solidFill>
          <a:latin typeface="Times New Roman" pitchFamily="18" charset="0"/>
          <a:ea typeface="宋体" charset="-122"/>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46.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910.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22.png"/><Relationship Id="rId4" Type="http://schemas.openxmlformats.org/officeDocument/2006/relationships/image" Target="../media/image1200.png"/></Relationships>
</file>

<file path=ppt/slides/_rels/slide19.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145.png"/><Relationship Id="rId4" Type="http://schemas.openxmlformats.org/officeDocument/2006/relationships/image" Target="../media/image144.png"/></Relationships>
</file>

<file path=ppt/slides/_rels/slide22.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15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156.png"/><Relationship Id="rId5" Type="http://schemas.openxmlformats.org/officeDocument/2006/relationships/image" Target="../media/image68.png"/><Relationship Id="rId10" Type="http://schemas.openxmlformats.org/officeDocument/2006/relationships/image" Target="../media/image155.png"/><Relationship Id="rId4" Type="http://schemas.openxmlformats.org/officeDocument/2006/relationships/image" Target="../media/image67.png"/><Relationship Id="rId9" Type="http://schemas.openxmlformats.org/officeDocument/2006/relationships/image" Target="../media/image154.png"/></Relationships>
</file>

<file path=ppt/slides/_rels/slide23.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160.png"/><Relationship Id="rId4" Type="http://schemas.openxmlformats.org/officeDocument/2006/relationships/image" Target="../media/image159.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81.png"/><Relationship Id="rId11" Type="http://schemas.openxmlformats.org/officeDocument/2006/relationships/image" Target="../media/image175.png"/><Relationship Id="rId10" Type="http://schemas.openxmlformats.org/officeDocument/2006/relationships/image" Target="../media/image1740.png"/><Relationship Id="rId4" Type="http://schemas.openxmlformats.org/officeDocument/2006/relationships/image" Target="../media/image179.png"/><Relationship Id="rId9"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50.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311.png"/></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9.wmf"/></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81" name="Rectangle 5"/>
          <p:cNvSpPr>
            <a:spLocks noChangeArrowheads="1"/>
          </p:cNvSpPr>
          <p:nvPr/>
        </p:nvSpPr>
        <p:spPr bwMode="auto">
          <a:xfrm>
            <a:off x="323850" y="1628775"/>
            <a:ext cx="84963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9416" rIns="36000" bIns="49416"/>
          <a:lstStyle/>
          <a:p>
            <a:pPr marL="342900" indent="-342900">
              <a:lnSpc>
                <a:spcPct val="120000"/>
              </a:lnSpc>
              <a:spcBef>
                <a:spcPct val="20000"/>
              </a:spcBef>
            </a:pPr>
            <a:endParaRPr lang="zh-CN" altLang="zh-CN" sz="2400">
              <a:effectLst/>
              <a:latin typeface="华文楷体" pitchFamily="2" charset="-122"/>
            </a:endParaRPr>
          </a:p>
        </p:txBody>
      </p:sp>
      <p:sp>
        <p:nvSpPr>
          <p:cNvPr id="1125398" name="Rectangle 22"/>
          <p:cNvSpPr>
            <a:spLocks noChangeArrowheads="1"/>
          </p:cNvSpPr>
          <p:nvPr/>
        </p:nvSpPr>
        <p:spPr bwMode="auto">
          <a:xfrm>
            <a:off x="251842" y="1528916"/>
            <a:ext cx="864063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457200" indent="-457200" algn="ctr">
              <a:lnSpc>
                <a:spcPct val="150000"/>
              </a:lnSpc>
              <a:buFont typeface="Wingdings" pitchFamily="2" charset="2"/>
              <a:buNone/>
            </a:pPr>
            <a:r>
              <a:rPr lang="zh-CN" altLang="en-US" sz="4400"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点云数据处理</a:t>
            </a:r>
            <a:endParaRPr lang="en-US" altLang="zh-CN" sz="4400" dirty="0">
              <a:solidFill>
                <a:schemeClr val="tx1"/>
              </a:solidFill>
              <a:effectLst/>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7347B80C-AA43-4929-B396-1C9CA25DAE9E}" type="slidenum">
              <a:rPr lang="en-US" altLang="zh-CN" smtClean="0"/>
              <a:pPr/>
              <a:t>1</a:t>
            </a:fld>
            <a:r>
              <a:rPr lang="en-US" altLang="zh-CN"/>
              <a:t>/92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TextBox 14"/>
          <p:cNvSpPr txBox="1"/>
          <p:nvPr/>
        </p:nvSpPr>
        <p:spPr>
          <a:xfrm>
            <a:off x="251520" y="1772816"/>
            <a:ext cx="8686098" cy="3423501"/>
          </a:xfrm>
          <a:prstGeom prst="rect">
            <a:avLst/>
          </a:prstGeom>
        </p:spPr>
        <p:txBody>
          <a:bodyPr wrap="square">
            <a:spAutoFit/>
          </a:bodyPr>
          <a:lstStyle>
            <a:defPPr>
              <a:defRPr lang="zh-CN"/>
            </a:defPPr>
            <a:lvl1pPr>
              <a:lnSpc>
                <a:spcPct val="150000"/>
              </a:lnSpc>
              <a:defRPr sz="2000">
                <a:solidFill>
                  <a:srgbClr val="0000FF"/>
                </a:solidFill>
                <a:latin typeface="微软雅黑" panose="020B0503020204020204" pitchFamily="34" charset="-122"/>
                <a:ea typeface="微软雅黑" panose="020B0503020204020204" pitchFamily="34" charset="-122"/>
              </a:defRPr>
            </a:lvl1pPr>
          </a:lstStyle>
          <a:p>
            <a:pPr>
              <a:spcBef>
                <a:spcPts val="600"/>
              </a:spcBef>
            </a:pPr>
            <a:r>
              <a:rPr lang="en-US" altLang="zh-CN" dirty="0"/>
              <a:t>Step1: </a:t>
            </a:r>
            <a:r>
              <a:rPr lang="zh-CN" altLang="en-US" b="0" dirty="0">
                <a:solidFill>
                  <a:schemeClr val="tx1"/>
                </a:solidFill>
              </a:rPr>
              <a:t>采用较大移动窗口，在窗口内搜索最低点，由每次移动窗中找出的最低点的全体，拟合</a:t>
            </a:r>
            <a:r>
              <a:rPr lang="zh-CN" altLang="en-US" dirty="0">
                <a:solidFill>
                  <a:srgbClr val="C00000"/>
                </a:solidFill>
              </a:rPr>
              <a:t>地面的平面方程（地面模型）。</a:t>
            </a:r>
            <a:endParaRPr lang="en-US" altLang="zh-CN" dirty="0">
              <a:solidFill>
                <a:srgbClr val="C00000"/>
              </a:solidFill>
            </a:endParaRPr>
          </a:p>
          <a:p>
            <a:pPr>
              <a:spcBef>
                <a:spcPts val="600"/>
              </a:spcBef>
            </a:pPr>
            <a:r>
              <a:rPr lang="en-US" altLang="zh-CN" dirty="0"/>
              <a:t>Step2</a:t>
            </a:r>
            <a:r>
              <a:rPr lang="zh-CN" altLang="en-US" dirty="0"/>
              <a:t>：</a:t>
            </a:r>
            <a:r>
              <a:rPr lang="zh-CN" altLang="en-US" b="0" dirty="0">
                <a:solidFill>
                  <a:schemeClr val="tx1"/>
                </a:solidFill>
              </a:rPr>
              <a:t>将所有点与地面模型比较，计算每点到平面的距离（高度差），凡</a:t>
            </a:r>
            <a:r>
              <a:rPr lang="zh-CN" altLang="en-US" dirty="0">
                <a:solidFill>
                  <a:srgbClr val="C00000"/>
                </a:solidFill>
              </a:rPr>
              <a:t>高度差超过某个阈值</a:t>
            </a:r>
            <a:r>
              <a:rPr lang="zh-CN" altLang="en-US" b="0" dirty="0">
                <a:solidFill>
                  <a:schemeClr val="tx1"/>
                </a:solidFill>
              </a:rPr>
              <a:t>，则认为是非地面点，将这些点滤除；</a:t>
            </a:r>
            <a:endParaRPr lang="en-US" altLang="zh-CN" b="0" dirty="0">
              <a:solidFill>
                <a:schemeClr val="tx1"/>
              </a:solidFill>
            </a:endParaRPr>
          </a:p>
          <a:p>
            <a:pPr>
              <a:spcBef>
                <a:spcPts val="600"/>
              </a:spcBef>
            </a:pPr>
            <a:r>
              <a:rPr lang="en-US" altLang="zh-CN" dirty="0"/>
              <a:t>Step3</a:t>
            </a:r>
            <a:r>
              <a:rPr lang="zh-CN" altLang="en-US" dirty="0"/>
              <a:t>：</a:t>
            </a:r>
            <a:r>
              <a:rPr lang="zh-CN" altLang="en-US" dirty="0">
                <a:solidFill>
                  <a:srgbClr val="C00000"/>
                </a:solidFill>
              </a:rPr>
              <a:t>缩小窗口</a:t>
            </a:r>
            <a:r>
              <a:rPr lang="zh-CN" altLang="en-US" b="0" dirty="0">
                <a:solidFill>
                  <a:schemeClr val="tx1"/>
                </a:solidFill>
              </a:rPr>
              <a:t>，对剩余地面点按照</a:t>
            </a:r>
            <a:r>
              <a:rPr lang="zh-CN" altLang="en-US" dirty="0">
                <a:solidFill>
                  <a:srgbClr val="C00000"/>
                </a:solidFill>
              </a:rPr>
              <a:t>第</a:t>
            </a:r>
            <a:r>
              <a:rPr lang="en-US" altLang="zh-CN" dirty="0">
                <a:solidFill>
                  <a:srgbClr val="C00000"/>
                </a:solidFill>
              </a:rPr>
              <a:t>1</a:t>
            </a:r>
            <a:r>
              <a:rPr lang="zh-CN" altLang="en-US" dirty="0">
                <a:solidFill>
                  <a:srgbClr val="C00000"/>
                </a:solidFill>
              </a:rPr>
              <a:t>和第</a:t>
            </a:r>
            <a:r>
              <a:rPr lang="en-US" altLang="zh-CN" dirty="0">
                <a:solidFill>
                  <a:srgbClr val="C00000"/>
                </a:solidFill>
              </a:rPr>
              <a:t>2</a:t>
            </a:r>
            <a:r>
              <a:rPr lang="zh-CN" altLang="en-US" b="0" dirty="0">
                <a:solidFill>
                  <a:schemeClr val="tx1"/>
                </a:solidFill>
              </a:rPr>
              <a:t>步骤计算地面模型，改变阈值，进一步滤除与当前地面模型之间的高度差较大的点，重复数次后得到比较精确的地面点集合。</a:t>
            </a:r>
            <a:endParaRPr lang="en-US" altLang="zh-CN" b="0" dirty="0">
              <a:solidFill>
                <a:schemeClr val="tx1"/>
              </a:solidFill>
            </a:endParaRPr>
          </a:p>
        </p:txBody>
      </p:sp>
      <p:sp>
        <p:nvSpPr>
          <p:cNvPr id="17" name="矩形 16"/>
          <p:cNvSpPr/>
          <p:nvPr/>
        </p:nvSpPr>
        <p:spPr>
          <a:xfrm>
            <a:off x="35496" y="1154361"/>
            <a:ext cx="2645276" cy="600164"/>
          </a:xfrm>
          <a:prstGeom prst="rect">
            <a:avLst/>
          </a:prstGeom>
        </p:spPr>
        <p:txBody>
          <a:bodyPr wrap="none">
            <a:spAutoFit/>
          </a:bodyPr>
          <a:lstStyle/>
          <a:p>
            <a:pPr>
              <a:lnSpc>
                <a:spcPct val="150000"/>
              </a:lnSpc>
            </a:pPr>
            <a:r>
              <a:rPr lang="en-US" altLang="zh-CN" sz="2200">
                <a:solidFill>
                  <a:srgbClr val="660066"/>
                </a:solidFill>
                <a:latin typeface="微软雅黑" panose="020B0503020204020204" pitchFamily="34" charset="-122"/>
                <a:ea typeface="微软雅黑" panose="020B0503020204020204" pitchFamily="34" charset="-122"/>
              </a:rPr>
              <a:t>2.1.2 </a:t>
            </a:r>
            <a:r>
              <a:rPr lang="zh-CN" altLang="en-US" sz="2200">
                <a:solidFill>
                  <a:srgbClr val="660066"/>
                </a:solidFill>
                <a:latin typeface="微软雅黑" panose="020B0503020204020204" pitchFamily="34" charset="-122"/>
                <a:ea typeface="微软雅黑" panose="020B0503020204020204" pitchFamily="34" charset="-122"/>
              </a:rPr>
              <a:t>平面拟合方法</a:t>
            </a:r>
            <a:endParaRPr lang="en-US" altLang="zh-CN" sz="2200">
              <a:solidFill>
                <a:srgbClr val="660066"/>
              </a:solidFill>
              <a:latin typeface="微软雅黑" panose="020B0503020204020204" pitchFamily="34" charset="-122"/>
              <a:ea typeface="微软雅黑" panose="020B0503020204020204" pitchFamily="34" charset="-122"/>
            </a:endParaRPr>
          </a:p>
        </p:txBody>
      </p:sp>
      <p:sp>
        <p:nvSpPr>
          <p:cNvPr id="18" name="矩形 17"/>
          <p:cNvSpPr/>
          <p:nvPr/>
        </p:nvSpPr>
        <p:spPr>
          <a:xfrm>
            <a:off x="40587" y="692696"/>
            <a:ext cx="6336703"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2.1 </a:t>
            </a:r>
            <a:r>
              <a:rPr lang="zh-CN" altLang="en-US" sz="2400">
                <a:solidFill>
                  <a:schemeClr val="tx1"/>
                </a:solidFill>
                <a:latin typeface="微软雅黑" panose="020B0503020204020204" pitchFamily="34" charset="-122"/>
                <a:ea typeface="微软雅黑" panose="020B0503020204020204" pitchFamily="34" charset="-122"/>
              </a:rPr>
              <a:t>面向地形构建的</a:t>
            </a:r>
            <a:r>
              <a:rPr lang="en-US" altLang="zh-CN" sz="2400">
                <a:solidFill>
                  <a:schemeClr val="tx1"/>
                </a:solidFill>
                <a:latin typeface="微软雅黑" panose="020B0503020204020204" pitchFamily="34" charset="-122"/>
                <a:ea typeface="微软雅黑" panose="020B0503020204020204" pitchFamily="34" charset="-122"/>
              </a:rPr>
              <a:t>LIDAR</a:t>
            </a:r>
            <a:r>
              <a:rPr lang="zh-CN" altLang="en-US" sz="2400">
                <a:solidFill>
                  <a:schemeClr val="tx1"/>
                </a:solidFill>
                <a:latin typeface="微软雅黑" panose="020B0503020204020204" pitchFamily="34" charset="-122"/>
                <a:ea typeface="微软雅黑" panose="020B0503020204020204" pitchFamily="34" charset="-122"/>
              </a:rPr>
              <a:t>点云数据波</a:t>
            </a:r>
            <a:endParaRPr lang="en-US" altLang="zh-CN" sz="2400">
              <a:solidFill>
                <a:schemeClr val="tx1"/>
              </a:solidFill>
              <a:latin typeface="微软雅黑" panose="020B0503020204020204" pitchFamily="34" charset="-122"/>
              <a:ea typeface="微软雅黑" panose="020B0503020204020204" pitchFamily="34" charset="-122"/>
            </a:endParaRPr>
          </a:p>
        </p:txBody>
      </p:sp>
      <p:pic>
        <p:nvPicPr>
          <p:cNvPr id="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775" y="846377"/>
            <a:ext cx="2393021" cy="877441"/>
          </a:xfrm>
          <a:prstGeom prst="rect">
            <a:avLst/>
          </a:prstGeom>
          <a:solidFill>
            <a:schemeClr val="bg1">
              <a:lumMod val="75000"/>
            </a:schemeClr>
          </a:solidFill>
          <a:ln w="19050">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264" y="734591"/>
            <a:ext cx="1952625" cy="1038225"/>
          </a:xfrm>
          <a:prstGeom prst="rect">
            <a:avLst/>
          </a:prstGeom>
          <a:solidFill>
            <a:schemeClr val="bg1">
              <a:lumMod val="75000"/>
            </a:schemeClr>
          </a:solidFill>
          <a:ln w="19050">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矩形 22"/>
          <p:cNvSpPr/>
          <p:nvPr/>
        </p:nvSpPr>
        <p:spPr>
          <a:xfrm>
            <a:off x="107504" y="5301208"/>
            <a:ext cx="4253852" cy="1477328"/>
          </a:xfrm>
          <a:prstGeom prst="rect">
            <a:avLst/>
          </a:prstGeom>
          <a:ln w="12700">
            <a:solidFill>
              <a:srgbClr val="00FF99"/>
            </a:solidFill>
          </a:ln>
          <a:effectLst>
            <a:glow rad="63500">
              <a:schemeClr val="accent1">
                <a:satMod val="175000"/>
                <a:alpha val="40000"/>
              </a:schemeClr>
            </a:glow>
          </a:effectLst>
        </p:spPr>
        <p:txBody>
          <a:bodyPr wrap="square">
            <a:spAutoFit/>
          </a:bodyPr>
          <a:lstStyle/>
          <a:p>
            <a:pP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窗口小，有可能将一些大房屋顶点保留下来；窗口太大，则会将地面过于平滑，微小地形变化部分被滤除。</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24" name="矩形 23"/>
          <p:cNvSpPr/>
          <p:nvPr/>
        </p:nvSpPr>
        <p:spPr>
          <a:xfrm>
            <a:off x="4579365" y="5301208"/>
            <a:ext cx="4497323" cy="1477328"/>
          </a:xfrm>
          <a:prstGeom prst="rect">
            <a:avLst/>
          </a:prstGeom>
          <a:ln w="12700">
            <a:solidFill>
              <a:srgbClr val="00FF99"/>
            </a:solidFill>
          </a:ln>
          <a:effectLst>
            <a:glow rad="63500">
              <a:schemeClr val="accent1">
                <a:satMod val="175000"/>
                <a:alpha val="40000"/>
              </a:schemeClr>
            </a:glow>
          </a:effectLst>
        </p:spPr>
        <p:txBody>
          <a:bodyPr wrap="square">
            <a:spAutoFit/>
          </a:bodyPr>
          <a:lstStyle/>
          <a:p>
            <a:pP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阈值太大，会将一些植被点作为地面点保留下来；阈值太小，可能将真实的较小的地形突变点去掉。</a:t>
            </a:r>
          </a:p>
        </p:txBody>
      </p:sp>
      <p:grpSp>
        <p:nvGrpSpPr>
          <p:cNvPr id="25" name="Group 3"/>
          <p:cNvGrpSpPr>
            <a:grpSpLocks/>
          </p:cNvGrpSpPr>
          <p:nvPr/>
        </p:nvGrpSpPr>
        <p:grpSpPr bwMode="auto">
          <a:xfrm>
            <a:off x="112075" y="44624"/>
            <a:ext cx="9035889" cy="647700"/>
            <a:chOff x="113" y="119"/>
            <a:chExt cx="5578" cy="408"/>
          </a:xfrm>
        </p:grpSpPr>
        <p:sp>
          <p:nvSpPr>
            <p:cNvPr id="26"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二、点云滤波</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7"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7347B80C-AA43-4929-B396-1C9CA25DAE9E}" type="slidenum">
              <a:rPr lang="en-US" altLang="zh-CN" smtClean="0"/>
              <a:pPr/>
              <a:t>10</a:t>
            </a:fld>
            <a:r>
              <a:rPr lang="en-US" altLang="zh-CN"/>
              <a:t>/92</a:t>
            </a:r>
          </a:p>
        </p:txBody>
      </p:sp>
    </p:spTree>
    <p:extLst>
      <p:ext uri="{BB962C8B-B14F-4D97-AF65-F5344CB8AC3E}">
        <p14:creationId xmlns:p14="http://schemas.microsoft.com/office/powerpoint/2010/main" val="4270304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35496" y="1154361"/>
            <a:ext cx="2645276" cy="600164"/>
          </a:xfrm>
          <a:prstGeom prst="rect">
            <a:avLst/>
          </a:prstGeom>
        </p:spPr>
        <p:txBody>
          <a:bodyPr wrap="none">
            <a:spAutoFit/>
          </a:bodyPr>
          <a:lstStyle/>
          <a:p>
            <a:pPr>
              <a:lnSpc>
                <a:spcPct val="150000"/>
              </a:lnSpc>
            </a:pPr>
            <a:r>
              <a:rPr lang="en-US" altLang="zh-CN" sz="2200">
                <a:solidFill>
                  <a:srgbClr val="660066"/>
                </a:solidFill>
                <a:latin typeface="微软雅黑" panose="020B0503020204020204" pitchFamily="34" charset="-122"/>
                <a:ea typeface="微软雅黑" panose="020B0503020204020204" pitchFamily="34" charset="-122"/>
              </a:rPr>
              <a:t>2.1.3 </a:t>
            </a:r>
            <a:r>
              <a:rPr lang="zh-CN" altLang="en-US" sz="2200">
                <a:solidFill>
                  <a:srgbClr val="660066"/>
                </a:solidFill>
                <a:latin typeface="微软雅黑" panose="020B0503020204020204" pitchFamily="34" charset="-122"/>
                <a:ea typeface="微软雅黑" panose="020B0503020204020204" pitchFamily="34" charset="-122"/>
              </a:rPr>
              <a:t>移动曲面方法</a:t>
            </a:r>
            <a:endParaRPr lang="en-US" altLang="zh-CN" sz="2200">
              <a:solidFill>
                <a:srgbClr val="660066"/>
              </a:solidFill>
              <a:latin typeface="微软雅黑" panose="020B0503020204020204" pitchFamily="34" charset="-122"/>
              <a:ea typeface="微软雅黑" panose="020B0503020204020204" pitchFamily="34" charset="-122"/>
            </a:endParaRPr>
          </a:p>
        </p:txBody>
      </p:sp>
      <p:sp>
        <p:nvSpPr>
          <p:cNvPr id="18" name="矩形 17"/>
          <p:cNvSpPr/>
          <p:nvPr/>
        </p:nvSpPr>
        <p:spPr>
          <a:xfrm>
            <a:off x="40587" y="692696"/>
            <a:ext cx="6336703"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2.1 </a:t>
            </a:r>
            <a:r>
              <a:rPr lang="zh-CN" altLang="en-US" sz="2400">
                <a:solidFill>
                  <a:schemeClr val="tx1"/>
                </a:solidFill>
                <a:latin typeface="微软雅黑" panose="020B0503020204020204" pitchFamily="34" charset="-122"/>
                <a:ea typeface="微软雅黑" panose="020B0503020204020204" pitchFamily="34" charset="-122"/>
              </a:rPr>
              <a:t>面向地形构建的</a:t>
            </a:r>
            <a:r>
              <a:rPr lang="en-US" altLang="zh-CN" sz="2400">
                <a:solidFill>
                  <a:schemeClr val="tx1"/>
                </a:solidFill>
                <a:latin typeface="微软雅黑" panose="020B0503020204020204" pitchFamily="34" charset="-122"/>
                <a:ea typeface="微软雅黑" panose="020B0503020204020204" pitchFamily="34" charset="-122"/>
              </a:rPr>
              <a:t>LIDAR</a:t>
            </a:r>
            <a:r>
              <a:rPr lang="zh-CN" altLang="en-US" sz="2400">
                <a:solidFill>
                  <a:schemeClr val="tx1"/>
                </a:solidFill>
                <a:latin typeface="微软雅黑" panose="020B0503020204020204" pitchFamily="34" charset="-122"/>
                <a:ea typeface="微软雅黑" panose="020B0503020204020204" pitchFamily="34" charset="-122"/>
              </a:rPr>
              <a:t>点云数据波</a:t>
            </a:r>
            <a:endParaRPr lang="en-US" altLang="zh-CN" sz="240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a:off x="179512" y="2993093"/>
            <a:ext cx="8784976" cy="1107996"/>
          </a:xfrm>
          <a:prstGeom prst="rect">
            <a:avLst/>
          </a:prstGeom>
        </p:spPr>
        <p:txBody>
          <a:bodyPr wrap="square">
            <a:spAutoFit/>
          </a:bodyPr>
          <a:lstStyle/>
          <a:p>
            <a:pPr>
              <a:lnSpc>
                <a:spcPct val="150000"/>
              </a:lnSpc>
            </a:pPr>
            <a:r>
              <a:rPr lang="en-US" altLang="zh-CN" sz="2200" dirty="0">
                <a:solidFill>
                  <a:srgbClr val="0000FF"/>
                </a:solidFill>
                <a:latin typeface="微软雅黑" panose="020B0503020204020204" pitchFamily="34" charset="-122"/>
                <a:ea typeface="微软雅黑" panose="020B0503020204020204" pitchFamily="34" charset="-122"/>
              </a:rPr>
              <a:t>       </a:t>
            </a:r>
            <a:r>
              <a:rPr lang="zh-CN" altLang="en-US" sz="2200" dirty="0">
                <a:solidFill>
                  <a:srgbClr val="0000FF"/>
                </a:solidFill>
                <a:latin typeface="微软雅黑" panose="020B0503020204020204" pitchFamily="34" charset="-122"/>
                <a:ea typeface="微软雅黑" panose="020B0503020204020204" pitchFamily="34" charset="-122"/>
              </a:rPr>
              <a:t>基本原理</a:t>
            </a:r>
            <a:r>
              <a:rPr lang="zh-CN" altLang="en-US" sz="2200" dirty="0">
                <a:latin typeface="微软雅黑" panose="020B0503020204020204" pitchFamily="34" charset="-122"/>
                <a:ea typeface="微软雅黑" panose="020B0503020204020204" pitchFamily="34" charset="-122"/>
              </a:rPr>
              <a:t>：激光点云的空间关系反应了地形表面的空间变化，任何一个复杂的空间曲面，其</a:t>
            </a:r>
            <a:r>
              <a:rPr lang="zh-CN" altLang="en-US" sz="2200" dirty="0">
                <a:solidFill>
                  <a:srgbClr val="C00000"/>
                </a:solidFill>
                <a:latin typeface="微软雅黑" panose="020B0503020204020204" pitchFamily="34" charset="-122"/>
                <a:ea typeface="微软雅黑" panose="020B0503020204020204" pitchFamily="34" charset="-122"/>
              </a:rPr>
              <a:t>局部面元</a:t>
            </a:r>
            <a:r>
              <a:rPr lang="zh-CN" altLang="en-US" sz="2200" dirty="0">
                <a:latin typeface="微软雅黑" panose="020B0503020204020204" pitchFamily="34" charset="-122"/>
                <a:ea typeface="微软雅黑" panose="020B0503020204020204" pitchFamily="34" charset="-122"/>
              </a:rPr>
              <a:t>可利用一个简单的</a:t>
            </a:r>
            <a:r>
              <a:rPr lang="zh-CN" altLang="en-US" sz="2200" dirty="0">
                <a:solidFill>
                  <a:srgbClr val="C00000"/>
                </a:solidFill>
                <a:latin typeface="微软雅黑" panose="020B0503020204020204" pitchFamily="34" charset="-122"/>
                <a:ea typeface="微软雅黑" panose="020B0503020204020204" pitchFamily="34" charset="-122"/>
              </a:rPr>
              <a:t>二次曲面拟合</a:t>
            </a:r>
            <a:r>
              <a:rPr lang="zh-CN"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6" name="TextBox 15"/>
              <p:cNvSpPr txBox="1"/>
              <p:nvPr/>
            </p:nvSpPr>
            <p:spPr>
              <a:xfrm>
                <a:off x="629906" y="4273263"/>
                <a:ext cx="7769371" cy="459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200" b="1" i="1" smtClean="0">
                              <a:latin typeface="Cambria Math" panose="02040503050406030204" pitchFamily="18" charset="0"/>
                            </a:rPr>
                          </m:ctrlPr>
                        </m:sSubPr>
                        <m:e>
                          <m:r>
                            <a:rPr lang="en-US" altLang="zh-CN" sz="2200" b="1" i="1" smtClean="0">
                              <a:latin typeface="Cambria Math"/>
                            </a:rPr>
                            <m:t>𝒁</m:t>
                          </m:r>
                        </m:e>
                        <m:sub>
                          <m:r>
                            <a:rPr lang="en-US" altLang="zh-CN" sz="2200" b="1" i="1" smtClean="0">
                              <a:latin typeface="Cambria Math"/>
                            </a:rPr>
                            <m:t>𝒊</m:t>
                          </m:r>
                        </m:sub>
                      </m:sSub>
                      <m:r>
                        <a:rPr lang="en-US" altLang="zh-CN" sz="2200" b="1" i="1" smtClean="0">
                          <a:latin typeface="Cambria Math"/>
                        </a:rPr>
                        <m:t>=</m:t>
                      </m:r>
                      <m:r>
                        <a:rPr lang="en-US" altLang="zh-CN" sz="2200" b="1" i="1" smtClean="0">
                          <a:latin typeface="Cambria Math"/>
                        </a:rPr>
                        <m:t>𝒇</m:t>
                      </m:r>
                      <m:d>
                        <m:dPr>
                          <m:ctrlPr>
                            <a:rPr lang="en-US" altLang="zh-CN" sz="2200" b="1" i="1" smtClean="0">
                              <a:latin typeface="Cambria Math" panose="02040503050406030204" pitchFamily="18" charset="0"/>
                            </a:rPr>
                          </m:ctrlPr>
                        </m:dPr>
                        <m:e>
                          <m:sSub>
                            <m:sSubPr>
                              <m:ctrlPr>
                                <a:rPr lang="en-US" altLang="zh-CN" sz="2200" i="1">
                                  <a:latin typeface="Cambria Math" panose="02040503050406030204" pitchFamily="18" charset="0"/>
                                </a:rPr>
                              </m:ctrlPr>
                            </m:sSubPr>
                            <m:e>
                              <m:r>
                                <a:rPr lang="en-US" altLang="zh-CN" sz="2200" b="1" i="1" smtClean="0">
                                  <a:latin typeface="Cambria Math"/>
                                </a:rPr>
                                <m:t>𝑿</m:t>
                              </m:r>
                            </m:e>
                            <m:sub>
                              <m:r>
                                <a:rPr lang="en-US" altLang="zh-CN" sz="2200" i="1">
                                  <a:latin typeface="Cambria Math"/>
                                </a:rPr>
                                <m:t>𝒊</m:t>
                              </m:r>
                            </m:sub>
                          </m:sSub>
                          <m:r>
                            <a:rPr lang="en-US" altLang="zh-CN" sz="2200" b="1" i="1" smtClean="0">
                              <a:latin typeface="Cambria Math"/>
                            </a:rPr>
                            <m:t>,</m:t>
                          </m:r>
                          <m:sSub>
                            <m:sSubPr>
                              <m:ctrlPr>
                                <a:rPr lang="en-US" altLang="zh-CN" sz="2200" i="1">
                                  <a:latin typeface="Cambria Math" panose="02040503050406030204" pitchFamily="18" charset="0"/>
                                </a:rPr>
                              </m:ctrlPr>
                            </m:sSubPr>
                            <m:e>
                              <m:r>
                                <a:rPr lang="en-US" altLang="zh-CN" sz="2200" b="1" i="1" smtClean="0">
                                  <a:latin typeface="Cambria Math"/>
                                </a:rPr>
                                <m:t>𝒀</m:t>
                              </m:r>
                            </m:e>
                            <m:sub>
                              <m:r>
                                <a:rPr lang="en-US" altLang="zh-CN" sz="2200" i="1">
                                  <a:latin typeface="Cambria Math"/>
                                </a:rPr>
                                <m:t>𝒊</m:t>
                              </m:r>
                            </m:sub>
                          </m:sSub>
                        </m:e>
                      </m:d>
                      <m:r>
                        <a:rPr lang="en-US" altLang="zh-CN" sz="2200" b="1" i="1" smtClean="0">
                          <a:latin typeface="Cambria Math"/>
                        </a:rPr>
                        <m:t>=</m:t>
                      </m:r>
                      <m:sSub>
                        <m:sSubPr>
                          <m:ctrlPr>
                            <a:rPr lang="en-US" altLang="zh-CN" sz="2200" i="1">
                              <a:latin typeface="Cambria Math" panose="02040503050406030204" pitchFamily="18" charset="0"/>
                            </a:rPr>
                          </m:ctrlPr>
                        </m:sSubPr>
                        <m:e>
                          <m:r>
                            <a:rPr lang="en-US" altLang="zh-CN" sz="2200" b="1" i="1" smtClean="0">
                              <a:latin typeface="Cambria Math"/>
                            </a:rPr>
                            <m:t>𝒂</m:t>
                          </m:r>
                        </m:e>
                        <m:sub>
                          <m:r>
                            <a:rPr lang="en-US" altLang="zh-CN" sz="2200" b="1" i="1" smtClean="0">
                              <a:latin typeface="Cambria Math"/>
                            </a:rPr>
                            <m:t>𝟎</m:t>
                          </m:r>
                        </m:sub>
                      </m:sSub>
                      <m:r>
                        <a:rPr lang="en-US" altLang="zh-CN" sz="2200" b="1" i="1" smtClean="0">
                          <a:latin typeface="Cambria Math"/>
                        </a:rPr>
                        <m:t>+</m:t>
                      </m:r>
                      <m:sSub>
                        <m:sSubPr>
                          <m:ctrlPr>
                            <a:rPr lang="en-US" altLang="zh-CN" sz="2200" i="1">
                              <a:latin typeface="Cambria Math" panose="02040503050406030204" pitchFamily="18" charset="0"/>
                            </a:rPr>
                          </m:ctrlPr>
                        </m:sSubPr>
                        <m:e>
                          <m:r>
                            <a:rPr lang="en-US" altLang="zh-CN" sz="2200" i="1">
                              <a:latin typeface="Cambria Math"/>
                            </a:rPr>
                            <m:t>𝒂</m:t>
                          </m:r>
                        </m:e>
                        <m:sub>
                          <m:r>
                            <a:rPr lang="en-US" altLang="zh-CN" sz="2200" b="1" i="1" smtClean="0">
                              <a:latin typeface="Cambria Math"/>
                            </a:rPr>
                            <m:t>𝟏</m:t>
                          </m:r>
                        </m:sub>
                      </m:sSub>
                      <m:sSub>
                        <m:sSubPr>
                          <m:ctrlPr>
                            <a:rPr lang="en-US" altLang="zh-CN" sz="2200" i="1">
                              <a:latin typeface="Cambria Math" panose="02040503050406030204" pitchFamily="18" charset="0"/>
                            </a:rPr>
                          </m:ctrlPr>
                        </m:sSubPr>
                        <m:e>
                          <m:r>
                            <a:rPr lang="en-US" altLang="zh-CN" sz="2200" i="1">
                              <a:latin typeface="Cambria Math"/>
                            </a:rPr>
                            <m:t>𝑿</m:t>
                          </m:r>
                        </m:e>
                        <m:sub>
                          <m:r>
                            <a:rPr lang="en-US" altLang="zh-CN" sz="2200" i="1">
                              <a:latin typeface="Cambria Math"/>
                            </a:rPr>
                            <m:t>𝒊</m:t>
                          </m:r>
                        </m:sub>
                      </m:sSub>
                      <m:r>
                        <a:rPr lang="en-US" altLang="zh-CN" sz="2200" b="1" i="1" smtClean="0">
                          <a:latin typeface="Cambria Math"/>
                        </a:rPr>
                        <m:t>+</m:t>
                      </m:r>
                      <m:sSub>
                        <m:sSubPr>
                          <m:ctrlPr>
                            <a:rPr lang="en-US" altLang="zh-CN" sz="2200" i="1">
                              <a:latin typeface="Cambria Math" panose="02040503050406030204" pitchFamily="18" charset="0"/>
                            </a:rPr>
                          </m:ctrlPr>
                        </m:sSubPr>
                        <m:e>
                          <m:r>
                            <a:rPr lang="en-US" altLang="zh-CN" sz="2200" i="1">
                              <a:latin typeface="Cambria Math"/>
                            </a:rPr>
                            <m:t>𝒂</m:t>
                          </m:r>
                        </m:e>
                        <m:sub>
                          <m:r>
                            <a:rPr lang="en-US" altLang="zh-CN" sz="2200" b="1" i="1" smtClean="0">
                              <a:latin typeface="Cambria Math"/>
                            </a:rPr>
                            <m:t>𝟐</m:t>
                          </m:r>
                        </m:sub>
                      </m:sSub>
                      <m:sSub>
                        <m:sSubPr>
                          <m:ctrlPr>
                            <a:rPr lang="en-US" altLang="zh-CN" sz="2200" i="1">
                              <a:latin typeface="Cambria Math" panose="02040503050406030204" pitchFamily="18" charset="0"/>
                            </a:rPr>
                          </m:ctrlPr>
                        </m:sSubPr>
                        <m:e>
                          <m:r>
                            <a:rPr lang="en-US" altLang="zh-CN" sz="2200" i="1">
                              <a:latin typeface="Cambria Math"/>
                            </a:rPr>
                            <m:t>𝒀</m:t>
                          </m:r>
                        </m:e>
                        <m:sub>
                          <m:r>
                            <a:rPr lang="en-US" altLang="zh-CN" sz="2200" i="1">
                              <a:latin typeface="Cambria Math"/>
                            </a:rPr>
                            <m:t>𝒊</m:t>
                          </m:r>
                        </m:sub>
                      </m:sSub>
                      <m:r>
                        <a:rPr lang="en-US" altLang="zh-CN" sz="2200" b="1" i="1" smtClean="0">
                          <a:latin typeface="Cambria Math"/>
                        </a:rPr>
                        <m:t>+</m:t>
                      </m:r>
                      <m:sSub>
                        <m:sSubPr>
                          <m:ctrlPr>
                            <a:rPr lang="en-US" altLang="zh-CN" sz="2200" i="1">
                              <a:latin typeface="Cambria Math" panose="02040503050406030204" pitchFamily="18" charset="0"/>
                            </a:rPr>
                          </m:ctrlPr>
                        </m:sSubPr>
                        <m:e>
                          <m:r>
                            <a:rPr lang="en-US" altLang="zh-CN" sz="2200" i="1">
                              <a:latin typeface="Cambria Math"/>
                            </a:rPr>
                            <m:t>𝒂</m:t>
                          </m:r>
                        </m:e>
                        <m:sub>
                          <m:r>
                            <a:rPr lang="en-US" altLang="zh-CN" sz="2200" b="1" i="1" smtClean="0">
                              <a:latin typeface="Cambria Math"/>
                            </a:rPr>
                            <m:t>𝟑</m:t>
                          </m:r>
                        </m:sub>
                      </m:sSub>
                      <m:sSup>
                        <m:sSupPr>
                          <m:ctrlPr>
                            <a:rPr lang="en-US" altLang="zh-CN" sz="2200" i="1" smtClean="0">
                              <a:latin typeface="Cambria Math" panose="02040503050406030204" pitchFamily="18" charset="0"/>
                            </a:rPr>
                          </m:ctrlPr>
                        </m:sSupPr>
                        <m:e>
                          <m:sSub>
                            <m:sSubPr>
                              <m:ctrlPr>
                                <a:rPr lang="en-US" altLang="zh-CN" sz="2200" i="1">
                                  <a:latin typeface="Cambria Math" panose="02040503050406030204" pitchFamily="18" charset="0"/>
                                </a:rPr>
                              </m:ctrlPr>
                            </m:sSubPr>
                            <m:e>
                              <m:r>
                                <a:rPr lang="en-US" altLang="zh-CN" sz="2200" i="1">
                                  <a:latin typeface="Cambria Math"/>
                                </a:rPr>
                                <m:t>𝑿</m:t>
                              </m:r>
                            </m:e>
                            <m:sub>
                              <m:r>
                                <a:rPr lang="en-US" altLang="zh-CN" sz="2200" i="1">
                                  <a:latin typeface="Cambria Math"/>
                                </a:rPr>
                                <m:t>𝒊</m:t>
                              </m:r>
                            </m:sub>
                          </m:sSub>
                        </m:e>
                        <m:sup>
                          <m:r>
                            <a:rPr lang="en-US" altLang="zh-CN" sz="2200" b="1" i="1" smtClean="0">
                              <a:latin typeface="Cambria Math"/>
                            </a:rPr>
                            <m:t>𝟐</m:t>
                          </m:r>
                        </m:sup>
                      </m:sSup>
                      <m:r>
                        <a:rPr lang="en-US" altLang="zh-CN" sz="2200" b="1" i="1" smtClean="0">
                          <a:latin typeface="Cambria Math"/>
                        </a:rPr>
                        <m:t>+</m:t>
                      </m:r>
                      <m:sSub>
                        <m:sSubPr>
                          <m:ctrlPr>
                            <a:rPr lang="en-US" altLang="zh-CN" sz="2200" i="1">
                              <a:latin typeface="Cambria Math" panose="02040503050406030204" pitchFamily="18" charset="0"/>
                            </a:rPr>
                          </m:ctrlPr>
                        </m:sSubPr>
                        <m:e>
                          <m:r>
                            <a:rPr lang="en-US" altLang="zh-CN" sz="2200" i="1">
                              <a:latin typeface="Cambria Math"/>
                            </a:rPr>
                            <m:t>𝒂</m:t>
                          </m:r>
                        </m:e>
                        <m:sub>
                          <m:r>
                            <a:rPr lang="en-US" altLang="zh-CN" sz="2200" b="1" i="1" smtClean="0">
                              <a:latin typeface="Cambria Math"/>
                            </a:rPr>
                            <m:t>𝟒</m:t>
                          </m:r>
                        </m:sub>
                      </m:sSub>
                      <m:sSub>
                        <m:sSubPr>
                          <m:ctrlPr>
                            <a:rPr lang="en-US" altLang="zh-CN" sz="2200" i="1">
                              <a:latin typeface="Cambria Math" panose="02040503050406030204" pitchFamily="18" charset="0"/>
                            </a:rPr>
                          </m:ctrlPr>
                        </m:sSubPr>
                        <m:e>
                          <m:r>
                            <a:rPr lang="en-US" altLang="zh-CN" sz="2200" i="1">
                              <a:latin typeface="Cambria Math"/>
                            </a:rPr>
                            <m:t>𝑿</m:t>
                          </m:r>
                        </m:e>
                        <m:sub>
                          <m:r>
                            <a:rPr lang="en-US" altLang="zh-CN" sz="2200" i="1">
                              <a:latin typeface="Cambria Math"/>
                            </a:rPr>
                            <m:t>𝒊</m:t>
                          </m:r>
                        </m:sub>
                      </m:sSub>
                      <m:sSub>
                        <m:sSubPr>
                          <m:ctrlPr>
                            <a:rPr lang="en-US" altLang="zh-CN" sz="2200" i="1">
                              <a:latin typeface="Cambria Math" panose="02040503050406030204" pitchFamily="18" charset="0"/>
                            </a:rPr>
                          </m:ctrlPr>
                        </m:sSubPr>
                        <m:e>
                          <m:r>
                            <a:rPr lang="en-US" altLang="zh-CN" sz="2200" i="1">
                              <a:latin typeface="Cambria Math"/>
                            </a:rPr>
                            <m:t>𝒀</m:t>
                          </m:r>
                        </m:e>
                        <m:sub>
                          <m:r>
                            <a:rPr lang="en-US" altLang="zh-CN" sz="2200" i="1">
                              <a:latin typeface="Cambria Math"/>
                            </a:rPr>
                            <m:t>𝒊</m:t>
                          </m:r>
                        </m:sub>
                      </m:sSub>
                      <m:r>
                        <a:rPr lang="en-US" altLang="zh-CN" sz="2200" b="1" i="1" smtClean="0">
                          <a:latin typeface="Cambria Math"/>
                        </a:rPr>
                        <m:t>+</m:t>
                      </m:r>
                      <m:sSub>
                        <m:sSubPr>
                          <m:ctrlPr>
                            <a:rPr lang="en-US" altLang="zh-CN" sz="2200" i="1">
                              <a:latin typeface="Cambria Math" panose="02040503050406030204" pitchFamily="18" charset="0"/>
                            </a:rPr>
                          </m:ctrlPr>
                        </m:sSubPr>
                        <m:e>
                          <m:r>
                            <a:rPr lang="en-US" altLang="zh-CN" sz="2200" i="1">
                              <a:latin typeface="Cambria Math"/>
                            </a:rPr>
                            <m:t>𝒂</m:t>
                          </m:r>
                        </m:e>
                        <m:sub>
                          <m:r>
                            <a:rPr lang="en-US" altLang="zh-CN" sz="2200" b="1" i="1" smtClean="0">
                              <a:latin typeface="Cambria Math"/>
                            </a:rPr>
                            <m:t>𝟓</m:t>
                          </m:r>
                        </m:sub>
                      </m:sSub>
                      <m:sSup>
                        <m:sSupPr>
                          <m:ctrlPr>
                            <a:rPr lang="en-US" altLang="zh-CN" sz="2200" i="1" smtClean="0">
                              <a:latin typeface="Cambria Math" panose="02040503050406030204" pitchFamily="18" charset="0"/>
                            </a:rPr>
                          </m:ctrlPr>
                        </m:sSupPr>
                        <m:e>
                          <m:sSub>
                            <m:sSubPr>
                              <m:ctrlPr>
                                <a:rPr lang="en-US" altLang="zh-CN" sz="2200" i="1">
                                  <a:latin typeface="Cambria Math" panose="02040503050406030204" pitchFamily="18" charset="0"/>
                                </a:rPr>
                              </m:ctrlPr>
                            </m:sSubPr>
                            <m:e>
                              <m:r>
                                <a:rPr lang="en-US" altLang="zh-CN" sz="2200" i="1">
                                  <a:latin typeface="Cambria Math"/>
                                </a:rPr>
                                <m:t>𝒀</m:t>
                              </m:r>
                            </m:e>
                            <m:sub>
                              <m:r>
                                <a:rPr lang="en-US" altLang="zh-CN" sz="2200" i="1">
                                  <a:latin typeface="Cambria Math"/>
                                </a:rPr>
                                <m:t>𝒊</m:t>
                              </m:r>
                            </m:sub>
                          </m:sSub>
                        </m:e>
                        <m:sup>
                          <m:r>
                            <a:rPr lang="en-US" altLang="zh-CN" sz="2200" b="1" i="1" smtClean="0">
                              <a:latin typeface="Cambria Math"/>
                            </a:rPr>
                            <m:t>𝟐</m:t>
                          </m:r>
                        </m:sup>
                      </m:sSup>
                    </m:oMath>
                  </m:oMathPara>
                </a14:m>
                <a:endParaRPr lang="zh-CN" altLang="en-US" sz="2200" dirty="0"/>
              </a:p>
            </p:txBody>
          </p:sp>
        </mc:Choice>
        <mc:Fallback xmlns="">
          <p:sp>
            <p:nvSpPr>
              <p:cNvPr id="16" name="TextBox 15"/>
              <p:cNvSpPr txBox="1">
                <a:spLocks noRot="1" noChangeAspect="1" noMove="1" noResize="1" noEditPoints="1" noAdjustHandles="1" noChangeArrowheads="1" noChangeShapeType="1" noTextEdit="1"/>
              </p:cNvSpPr>
              <p:nvPr/>
            </p:nvSpPr>
            <p:spPr>
              <a:xfrm>
                <a:off x="629906" y="4273263"/>
                <a:ext cx="7769371" cy="459998"/>
              </a:xfrm>
              <a:prstGeom prst="rect">
                <a:avLst/>
              </a:prstGeom>
              <a:blipFill rotWithShape="1">
                <a:blip r:embed="rId3"/>
                <a:stretch>
                  <a:fillRect b="-24000"/>
                </a:stretch>
              </a:blipFill>
            </p:spPr>
            <p:txBody>
              <a:bodyPr/>
              <a:lstStyle/>
              <a:p>
                <a:r>
                  <a:rPr lang="zh-CN" altLang="en-US">
                    <a:noFill/>
                  </a:rPr>
                  <a:t> </a:t>
                </a:r>
              </a:p>
            </p:txBody>
          </p:sp>
        </mc:Fallback>
      </mc:AlternateContent>
      <p:sp>
        <p:nvSpPr>
          <p:cNvPr id="20" name="矩形 19"/>
          <p:cNvSpPr/>
          <p:nvPr/>
        </p:nvSpPr>
        <p:spPr>
          <a:xfrm>
            <a:off x="288033" y="5009238"/>
            <a:ext cx="8964487" cy="553998"/>
          </a:xfrm>
          <a:prstGeom prst="rect">
            <a:avLst/>
          </a:prstGeom>
        </p:spPr>
        <p:txBody>
          <a:bodyPr wrap="square">
            <a:spAutoFit/>
          </a:bodyPr>
          <a:lstStyle/>
          <a:p>
            <a:pPr>
              <a:lnSpc>
                <a:spcPct val="150000"/>
              </a:lnSpc>
            </a:pPr>
            <a:r>
              <a:rPr lang="zh-CN" altLang="en-US" sz="2200" dirty="0">
                <a:latin typeface="微软雅黑" panose="020B0503020204020204" pitchFamily="34" charset="-122"/>
                <a:ea typeface="微软雅黑" panose="020B0503020204020204" pitchFamily="34" charset="-122"/>
              </a:rPr>
              <a:t>当局部面元小到一定程度，甚至可以将其表达为一个平面</a:t>
            </a:r>
            <a:endParaRPr lang="en-US" altLang="zh-CN" sz="22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TextBox 21"/>
              <p:cNvSpPr txBox="1"/>
              <p:nvPr/>
            </p:nvSpPr>
            <p:spPr>
              <a:xfrm>
                <a:off x="2187955" y="5806425"/>
                <a:ext cx="4458208"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200" b="1" i="1" smtClean="0">
                              <a:latin typeface="Cambria Math" panose="02040503050406030204" pitchFamily="18" charset="0"/>
                            </a:rPr>
                          </m:ctrlPr>
                        </m:sSubPr>
                        <m:e>
                          <m:r>
                            <a:rPr lang="en-US" altLang="zh-CN" sz="2200" b="1" i="1" smtClean="0">
                              <a:latin typeface="Cambria Math"/>
                            </a:rPr>
                            <m:t>𝒁</m:t>
                          </m:r>
                        </m:e>
                        <m:sub>
                          <m:r>
                            <a:rPr lang="en-US" altLang="zh-CN" sz="2200" b="1" i="1" smtClean="0">
                              <a:latin typeface="Cambria Math"/>
                            </a:rPr>
                            <m:t>𝒊</m:t>
                          </m:r>
                        </m:sub>
                      </m:sSub>
                      <m:r>
                        <a:rPr lang="en-US" altLang="zh-CN" sz="2200" b="1" i="1" smtClean="0">
                          <a:latin typeface="Cambria Math"/>
                        </a:rPr>
                        <m:t>=</m:t>
                      </m:r>
                      <m:r>
                        <a:rPr lang="en-US" altLang="zh-CN" sz="2200" b="1" i="1" smtClean="0">
                          <a:latin typeface="Cambria Math"/>
                        </a:rPr>
                        <m:t>𝒇</m:t>
                      </m:r>
                      <m:d>
                        <m:dPr>
                          <m:ctrlPr>
                            <a:rPr lang="en-US" altLang="zh-CN" sz="2200" b="1" i="1" smtClean="0">
                              <a:latin typeface="Cambria Math" panose="02040503050406030204" pitchFamily="18" charset="0"/>
                            </a:rPr>
                          </m:ctrlPr>
                        </m:dPr>
                        <m:e>
                          <m:sSub>
                            <m:sSubPr>
                              <m:ctrlPr>
                                <a:rPr lang="en-US" altLang="zh-CN" sz="2200" i="1">
                                  <a:latin typeface="Cambria Math" panose="02040503050406030204" pitchFamily="18" charset="0"/>
                                </a:rPr>
                              </m:ctrlPr>
                            </m:sSubPr>
                            <m:e>
                              <m:r>
                                <a:rPr lang="en-US" altLang="zh-CN" sz="2200" b="1" i="1" smtClean="0">
                                  <a:latin typeface="Cambria Math"/>
                                </a:rPr>
                                <m:t>𝑿</m:t>
                              </m:r>
                            </m:e>
                            <m:sub>
                              <m:r>
                                <a:rPr lang="en-US" altLang="zh-CN" sz="2200" i="1">
                                  <a:latin typeface="Cambria Math"/>
                                </a:rPr>
                                <m:t>𝒊</m:t>
                              </m:r>
                            </m:sub>
                          </m:sSub>
                          <m:r>
                            <a:rPr lang="en-US" altLang="zh-CN" sz="2200" b="1" i="1" smtClean="0">
                              <a:latin typeface="Cambria Math"/>
                            </a:rPr>
                            <m:t>,</m:t>
                          </m:r>
                          <m:sSub>
                            <m:sSubPr>
                              <m:ctrlPr>
                                <a:rPr lang="en-US" altLang="zh-CN" sz="2200" i="1">
                                  <a:latin typeface="Cambria Math" panose="02040503050406030204" pitchFamily="18" charset="0"/>
                                </a:rPr>
                              </m:ctrlPr>
                            </m:sSubPr>
                            <m:e>
                              <m:r>
                                <a:rPr lang="en-US" altLang="zh-CN" sz="2200" b="1" i="1" smtClean="0">
                                  <a:latin typeface="Cambria Math"/>
                                </a:rPr>
                                <m:t>𝒀</m:t>
                              </m:r>
                            </m:e>
                            <m:sub>
                              <m:r>
                                <a:rPr lang="en-US" altLang="zh-CN" sz="2200" i="1">
                                  <a:latin typeface="Cambria Math"/>
                                </a:rPr>
                                <m:t>𝒊</m:t>
                              </m:r>
                            </m:sub>
                          </m:sSub>
                        </m:e>
                      </m:d>
                      <m:r>
                        <a:rPr lang="en-US" altLang="zh-CN" sz="2200" b="1" i="1" smtClean="0">
                          <a:latin typeface="Cambria Math"/>
                        </a:rPr>
                        <m:t>=</m:t>
                      </m:r>
                      <m:sSub>
                        <m:sSubPr>
                          <m:ctrlPr>
                            <a:rPr lang="en-US" altLang="zh-CN" sz="2200" i="1">
                              <a:latin typeface="Cambria Math" panose="02040503050406030204" pitchFamily="18" charset="0"/>
                            </a:rPr>
                          </m:ctrlPr>
                        </m:sSubPr>
                        <m:e>
                          <m:r>
                            <a:rPr lang="en-US" altLang="zh-CN" sz="2200" b="1" i="1" smtClean="0">
                              <a:latin typeface="Cambria Math"/>
                            </a:rPr>
                            <m:t>𝒂</m:t>
                          </m:r>
                        </m:e>
                        <m:sub>
                          <m:r>
                            <a:rPr lang="en-US" altLang="zh-CN" sz="2200" b="1" i="1" smtClean="0">
                              <a:latin typeface="Cambria Math"/>
                            </a:rPr>
                            <m:t>𝟎</m:t>
                          </m:r>
                        </m:sub>
                      </m:sSub>
                      <m:r>
                        <a:rPr lang="en-US" altLang="zh-CN" sz="2200" b="1" i="1" smtClean="0">
                          <a:latin typeface="Cambria Math"/>
                        </a:rPr>
                        <m:t>+</m:t>
                      </m:r>
                      <m:sSub>
                        <m:sSubPr>
                          <m:ctrlPr>
                            <a:rPr lang="en-US" altLang="zh-CN" sz="2200" i="1">
                              <a:latin typeface="Cambria Math" panose="02040503050406030204" pitchFamily="18" charset="0"/>
                            </a:rPr>
                          </m:ctrlPr>
                        </m:sSubPr>
                        <m:e>
                          <m:r>
                            <a:rPr lang="en-US" altLang="zh-CN" sz="2200" i="1">
                              <a:latin typeface="Cambria Math"/>
                            </a:rPr>
                            <m:t>𝒂</m:t>
                          </m:r>
                        </m:e>
                        <m:sub>
                          <m:r>
                            <a:rPr lang="en-US" altLang="zh-CN" sz="2200" b="1" i="1" smtClean="0">
                              <a:latin typeface="Cambria Math"/>
                            </a:rPr>
                            <m:t>𝟏</m:t>
                          </m:r>
                        </m:sub>
                      </m:sSub>
                      <m:sSub>
                        <m:sSubPr>
                          <m:ctrlPr>
                            <a:rPr lang="en-US" altLang="zh-CN" sz="2200" i="1">
                              <a:latin typeface="Cambria Math" panose="02040503050406030204" pitchFamily="18" charset="0"/>
                            </a:rPr>
                          </m:ctrlPr>
                        </m:sSubPr>
                        <m:e>
                          <m:r>
                            <a:rPr lang="en-US" altLang="zh-CN" sz="2200" i="1">
                              <a:latin typeface="Cambria Math"/>
                            </a:rPr>
                            <m:t>𝑿</m:t>
                          </m:r>
                        </m:e>
                        <m:sub>
                          <m:r>
                            <a:rPr lang="en-US" altLang="zh-CN" sz="2200" i="1">
                              <a:latin typeface="Cambria Math"/>
                            </a:rPr>
                            <m:t>𝒊</m:t>
                          </m:r>
                        </m:sub>
                      </m:sSub>
                      <m:r>
                        <a:rPr lang="en-US" altLang="zh-CN" sz="2200" b="1" i="1" smtClean="0">
                          <a:latin typeface="Cambria Math"/>
                        </a:rPr>
                        <m:t>+</m:t>
                      </m:r>
                      <m:sSub>
                        <m:sSubPr>
                          <m:ctrlPr>
                            <a:rPr lang="en-US" altLang="zh-CN" sz="2200" i="1">
                              <a:latin typeface="Cambria Math" panose="02040503050406030204" pitchFamily="18" charset="0"/>
                            </a:rPr>
                          </m:ctrlPr>
                        </m:sSubPr>
                        <m:e>
                          <m:r>
                            <a:rPr lang="en-US" altLang="zh-CN" sz="2200" i="1">
                              <a:latin typeface="Cambria Math"/>
                            </a:rPr>
                            <m:t>𝒂</m:t>
                          </m:r>
                        </m:e>
                        <m:sub>
                          <m:r>
                            <a:rPr lang="en-US" altLang="zh-CN" sz="2200" b="1" i="1" smtClean="0">
                              <a:latin typeface="Cambria Math"/>
                            </a:rPr>
                            <m:t>𝟐</m:t>
                          </m:r>
                        </m:sub>
                      </m:sSub>
                      <m:sSub>
                        <m:sSubPr>
                          <m:ctrlPr>
                            <a:rPr lang="en-US" altLang="zh-CN" sz="2200" i="1">
                              <a:latin typeface="Cambria Math" panose="02040503050406030204" pitchFamily="18" charset="0"/>
                            </a:rPr>
                          </m:ctrlPr>
                        </m:sSubPr>
                        <m:e>
                          <m:r>
                            <a:rPr lang="en-US" altLang="zh-CN" sz="2200" i="1">
                              <a:latin typeface="Cambria Math"/>
                            </a:rPr>
                            <m:t>𝒀</m:t>
                          </m:r>
                        </m:e>
                        <m:sub>
                          <m:r>
                            <a:rPr lang="en-US" altLang="zh-CN" sz="2200" i="1">
                              <a:latin typeface="Cambria Math"/>
                            </a:rPr>
                            <m:t>𝒊</m:t>
                          </m:r>
                        </m:sub>
                      </m:sSub>
                    </m:oMath>
                  </m:oMathPara>
                </a14:m>
                <a:endParaRPr lang="zh-CN" altLang="en-US" sz="2200"/>
              </a:p>
            </p:txBody>
          </p:sp>
        </mc:Choice>
        <mc:Fallback xmlns="">
          <p:sp>
            <p:nvSpPr>
              <p:cNvPr id="22" name="TextBox 21"/>
              <p:cNvSpPr txBox="1">
                <a:spLocks noRot="1" noChangeAspect="1" noMove="1" noResize="1" noEditPoints="1" noAdjustHandles="1" noChangeArrowheads="1" noChangeShapeType="1" noTextEdit="1"/>
              </p:cNvSpPr>
              <p:nvPr/>
            </p:nvSpPr>
            <p:spPr>
              <a:xfrm>
                <a:off x="2187955" y="5806425"/>
                <a:ext cx="4458208" cy="430887"/>
              </a:xfrm>
              <a:prstGeom prst="rect">
                <a:avLst/>
              </a:prstGeom>
              <a:blipFill rotWithShape="1">
                <a:blip r:embed="rId4"/>
                <a:stretch>
                  <a:fillRect b="-23944"/>
                </a:stretch>
              </a:blipFill>
            </p:spPr>
            <p:txBody>
              <a:bodyPr/>
              <a:lstStyle/>
              <a:p>
                <a:r>
                  <a:rPr lang="zh-CN" altLang="en-US">
                    <a:noFill/>
                  </a:rPr>
                  <a:t> </a:t>
                </a:r>
              </a:p>
            </p:txBody>
          </p:sp>
        </mc:Fallback>
      </mc:AlternateContent>
      <p:pic>
        <p:nvPicPr>
          <p:cNvPr id="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5240" y="1493059"/>
            <a:ext cx="3266184" cy="1320130"/>
          </a:xfrm>
          <a:prstGeom prst="rect">
            <a:avLst/>
          </a:prstGeom>
          <a:solidFill>
            <a:schemeClr val="bg1">
              <a:lumMod val="75000"/>
            </a:schemeClr>
          </a:solidFill>
          <a:ln w="19050">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Group 3"/>
          <p:cNvGrpSpPr>
            <a:grpSpLocks/>
          </p:cNvGrpSpPr>
          <p:nvPr/>
        </p:nvGrpSpPr>
        <p:grpSpPr bwMode="auto">
          <a:xfrm>
            <a:off x="112075" y="44624"/>
            <a:ext cx="9035889" cy="647700"/>
            <a:chOff x="113" y="119"/>
            <a:chExt cx="5578" cy="408"/>
          </a:xfrm>
        </p:grpSpPr>
        <p:sp>
          <p:nvSpPr>
            <p:cNvPr id="27"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二、点云滤波</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8"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7347B80C-AA43-4929-B396-1C9CA25DAE9E}" type="slidenum">
              <a:rPr lang="en-US" altLang="zh-CN" smtClean="0"/>
              <a:pPr/>
              <a:t>11</a:t>
            </a:fld>
            <a:r>
              <a:rPr lang="en-US" altLang="zh-CN"/>
              <a:t>/92</a:t>
            </a:r>
          </a:p>
        </p:txBody>
      </p:sp>
    </p:spTree>
    <p:extLst>
      <p:ext uri="{BB962C8B-B14F-4D97-AF65-F5344CB8AC3E}">
        <p14:creationId xmlns:p14="http://schemas.microsoft.com/office/powerpoint/2010/main" val="323531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35496" y="1052736"/>
            <a:ext cx="2645276" cy="600164"/>
          </a:xfrm>
          <a:prstGeom prst="rect">
            <a:avLst/>
          </a:prstGeom>
        </p:spPr>
        <p:txBody>
          <a:bodyPr wrap="none">
            <a:spAutoFit/>
          </a:bodyPr>
          <a:lstStyle/>
          <a:p>
            <a:pPr>
              <a:lnSpc>
                <a:spcPct val="150000"/>
              </a:lnSpc>
            </a:pPr>
            <a:r>
              <a:rPr lang="en-US" altLang="zh-CN" sz="2200">
                <a:solidFill>
                  <a:srgbClr val="660066"/>
                </a:solidFill>
                <a:latin typeface="微软雅黑" panose="020B0503020204020204" pitchFamily="34" charset="-122"/>
                <a:ea typeface="微软雅黑" panose="020B0503020204020204" pitchFamily="34" charset="-122"/>
              </a:rPr>
              <a:t>2.1.3 </a:t>
            </a:r>
            <a:r>
              <a:rPr lang="zh-CN" altLang="en-US" sz="2200">
                <a:solidFill>
                  <a:srgbClr val="660066"/>
                </a:solidFill>
                <a:latin typeface="微软雅黑" panose="020B0503020204020204" pitchFamily="34" charset="-122"/>
                <a:ea typeface="微软雅黑" panose="020B0503020204020204" pitchFamily="34" charset="-122"/>
              </a:rPr>
              <a:t>移动曲面方法</a:t>
            </a:r>
            <a:endParaRPr lang="en-US" altLang="zh-CN" sz="2200">
              <a:solidFill>
                <a:srgbClr val="660066"/>
              </a:solidFill>
              <a:latin typeface="微软雅黑" panose="020B0503020204020204" pitchFamily="34" charset="-122"/>
              <a:ea typeface="微软雅黑" panose="020B0503020204020204" pitchFamily="34" charset="-122"/>
            </a:endParaRPr>
          </a:p>
        </p:txBody>
      </p:sp>
      <p:sp>
        <p:nvSpPr>
          <p:cNvPr id="18" name="矩形 17"/>
          <p:cNvSpPr/>
          <p:nvPr/>
        </p:nvSpPr>
        <p:spPr>
          <a:xfrm>
            <a:off x="40587" y="692696"/>
            <a:ext cx="6336703"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2.1 </a:t>
            </a:r>
            <a:r>
              <a:rPr lang="zh-CN" altLang="en-US" sz="2400">
                <a:solidFill>
                  <a:schemeClr val="tx1"/>
                </a:solidFill>
                <a:latin typeface="微软雅黑" panose="020B0503020204020204" pitchFamily="34" charset="-122"/>
                <a:ea typeface="微软雅黑" panose="020B0503020204020204" pitchFamily="34" charset="-122"/>
              </a:rPr>
              <a:t>面向地形构建的</a:t>
            </a:r>
            <a:r>
              <a:rPr lang="en-US" altLang="zh-CN" sz="2400">
                <a:solidFill>
                  <a:schemeClr val="tx1"/>
                </a:solidFill>
                <a:latin typeface="微软雅黑" panose="020B0503020204020204" pitchFamily="34" charset="-122"/>
                <a:ea typeface="微软雅黑" panose="020B0503020204020204" pitchFamily="34" charset="-122"/>
              </a:rPr>
              <a:t>LIDAR</a:t>
            </a:r>
            <a:r>
              <a:rPr lang="zh-CN" altLang="en-US" sz="2400">
                <a:solidFill>
                  <a:schemeClr val="tx1"/>
                </a:solidFill>
                <a:latin typeface="微软雅黑" panose="020B0503020204020204" pitchFamily="34" charset="-122"/>
                <a:ea typeface="微软雅黑" panose="020B0503020204020204" pitchFamily="34" charset="-122"/>
              </a:rPr>
              <a:t>点云数据波</a:t>
            </a:r>
            <a:endParaRPr lang="en-US" altLang="zh-CN" sz="2400">
              <a:solidFill>
                <a:schemeClr val="tx1"/>
              </a:solidFill>
              <a:latin typeface="微软雅黑" panose="020B0503020204020204" pitchFamily="34" charset="-122"/>
              <a:ea typeface="微软雅黑" panose="020B0503020204020204" pitchFamily="34" charset="-122"/>
            </a:endParaRPr>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642288"/>
            <a:ext cx="2838136" cy="1673575"/>
          </a:xfrm>
          <a:prstGeom prst="rect">
            <a:avLst/>
          </a:prstGeom>
          <a:solidFill>
            <a:schemeClr val="bg1">
              <a:lumMod val="50000"/>
            </a:schemeClr>
          </a:solidFill>
          <a:ln w="28575">
            <a:solidFill>
              <a:schemeClr val="bg1">
                <a:lumMod val="65000"/>
              </a:schemeClr>
            </a:solidFill>
          </a:ln>
          <a:effectLst/>
        </p:spPr>
      </p:pic>
      <p:sp>
        <p:nvSpPr>
          <p:cNvPr id="19" name="TextBox 18"/>
          <p:cNvSpPr txBox="1"/>
          <p:nvPr/>
        </p:nvSpPr>
        <p:spPr>
          <a:xfrm>
            <a:off x="82197" y="3315863"/>
            <a:ext cx="2863444" cy="707886"/>
          </a:xfrm>
          <a:prstGeom prst="rect">
            <a:avLst/>
          </a:prstGeom>
        </p:spPr>
        <p:txBody>
          <a:bodyPr wrap="square">
            <a:spAutoFit/>
          </a:bodyPr>
          <a:lstStyle>
            <a:defPPr>
              <a:defRPr lang="zh-CN"/>
            </a:defPPr>
            <a:lvl1pPr>
              <a:lnSpc>
                <a:spcPct val="150000"/>
              </a:lnSpc>
              <a:defRPr sz="2000">
                <a:solidFill>
                  <a:srgbClr val="0000FF"/>
                </a:solidFill>
                <a:latin typeface="微软雅黑" panose="020B0503020204020204" pitchFamily="34" charset="-122"/>
                <a:ea typeface="微软雅黑" panose="020B0503020204020204" pitchFamily="34" charset="-122"/>
              </a:defRPr>
            </a:lvl1pPr>
          </a:lstStyle>
          <a:p>
            <a:pPr>
              <a:lnSpc>
                <a:spcPct val="100000"/>
              </a:lnSpc>
              <a:spcBef>
                <a:spcPts val="600"/>
              </a:spcBef>
            </a:pPr>
            <a:r>
              <a:rPr lang="en-US" altLang="zh-CN" dirty="0"/>
              <a:t>Step1: </a:t>
            </a:r>
            <a:r>
              <a:rPr lang="zh-CN" altLang="en-US" b="0" dirty="0">
                <a:solidFill>
                  <a:schemeClr val="tx1"/>
                </a:solidFill>
              </a:rPr>
              <a:t>选择局部最低的 </a:t>
            </a:r>
            <a:r>
              <a:rPr lang="en-US" altLang="zh-CN" b="0" dirty="0">
                <a:solidFill>
                  <a:schemeClr val="tx1"/>
                </a:solidFill>
              </a:rPr>
              <a:t> 3</a:t>
            </a:r>
            <a:r>
              <a:rPr lang="zh-CN" altLang="en-US" b="0" dirty="0">
                <a:solidFill>
                  <a:schemeClr val="tx1"/>
                </a:solidFill>
              </a:rPr>
              <a:t>点作为初始种子点</a:t>
            </a:r>
            <a:endParaRPr lang="en-US" altLang="zh-CN" b="0" dirty="0">
              <a:solidFill>
                <a:schemeClr val="tx1"/>
              </a:solidFill>
            </a:endParaRPr>
          </a:p>
        </p:txBody>
      </p:sp>
      <p:pic>
        <p:nvPicPr>
          <p:cNvPr id="880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1642288"/>
            <a:ext cx="2930645" cy="1702721"/>
          </a:xfrm>
          <a:prstGeom prst="rect">
            <a:avLst/>
          </a:prstGeom>
          <a:solidFill>
            <a:schemeClr val="bg1">
              <a:lumMod val="50000"/>
            </a:schemeClr>
          </a:solidFill>
          <a:ln w="28575">
            <a:solidFill>
              <a:schemeClr val="bg1">
                <a:lumMod val="6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3131840" y="3349441"/>
            <a:ext cx="2736304" cy="499624"/>
          </a:xfrm>
          <a:prstGeom prst="rect">
            <a:avLst/>
          </a:prstGeom>
        </p:spPr>
        <p:txBody>
          <a:bodyPr wrap="square">
            <a:spAutoFit/>
          </a:bodyPr>
          <a:lstStyle>
            <a:defPPr>
              <a:defRPr lang="zh-CN"/>
            </a:defPPr>
            <a:lvl1pPr>
              <a:lnSpc>
                <a:spcPct val="150000"/>
              </a:lnSpc>
              <a:defRPr sz="2000">
                <a:solidFill>
                  <a:srgbClr val="0000FF"/>
                </a:solidFill>
                <a:latin typeface="微软雅黑" panose="020B0503020204020204" pitchFamily="34" charset="-122"/>
                <a:ea typeface="微软雅黑" panose="020B0503020204020204" pitchFamily="34" charset="-122"/>
              </a:defRPr>
            </a:lvl1pPr>
          </a:lstStyle>
          <a:p>
            <a:pPr algn="ctr">
              <a:spcBef>
                <a:spcPts val="600"/>
              </a:spcBef>
            </a:pPr>
            <a:r>
              <a:rPr lang="en-US" altLang="zh-CN"/>
              <a:t>Step2: </a:t>
            </a:r>
            <a:r>
              <a:rPr lang="zh-CN" altLang="en-US" b="0">
                <a:solidFill>
                  <a:schemeClr val="tx1"/>
                </a:solidFill>
              </a:rPr>
              <a:t>初始平面拟合</a:t>
            </a:r>
            <a:endParaRPr lang="en-US" altLang="zh-CN" b="0">
              <a:solidFill>
                <a:schemeClr val="tx1"/>
              </a:solidFill>
            </a:endParaRPr>
          </a:p>
        </p:txBody>
      </p:sp>
      <p:pic>
        <p:nvPicPr>
          <p:cNvPr id="8807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3502" y="1642288"/>
            <a:ext cx="2981920" cy="1699768"/>
          </a:xfrm>
          <a:prstGeom prst="rect">
            <a:avLst/>
          </a:prstGeom>
          <a:solidFill>
            <a:schemeClr val="bg1">
              <a:lumMod val="50000"/>
            </a:schemeClr>
          </a:solidFill>
          <a:ln w="28575">
            <a:solidFill>
              <a:schemeClr val="bg1">
                <a:lumMod val="6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6093503" y="3349441"/>
            <a:ext cx="3054462" cy="707886"/>
          </a:xfrm>
          <a:prstGeom prst="rect">
            <a:avLst/>
          </a:prstGeom>
        </p:spPr>
        <p:txBody>
          <a:bodyPr wrap="square">
            <a:spAutoFit/>
          </a:bodyPr>
          <a:lstStyle>
            <a:defPPr>
              <a:defRPr lang="zh-CN"/>
            </a:defPPr>
            <a:lvl1pPr>
              <a:lnSpc>
                <a:spcPct val="150000"/>
              </a:lnSpc>
              <a:defRPr sz="2000">
                <a:solidFill>
                  <a:srgbClr val="0000FF"/>
                </a:solidFill>
                <a:latin typeface="微软雅黑" panose="020B0503020204020204" pitchFamily="34" charset="-122"/>
                <a:ea typeface="微软雅黑" panose="020B0503020204020204" pitchFamily="34" charset="-122"/>
              </a:defRPr>
            </a:lvl1pPr>
          </a:lstStyle>
          <a:p>
            <a:pPr>
              <a:lnSpc>
                <a:spcPct val="100000"/>
              </a:lnSpc>
              <a:spcBef>
                <a:spcPts val="600"/>
              </a:spcBef>
            </a:pPr>
            <a:r>
              <a:rPr lang="en-US" altLang="zh-CN"/>
              <a:t>Step3: </a:t>
            </a:r>
            <a:r>
              <a:rPr lang="zh-CN" altLang="en-US" b="0">
                <a:solidFill>
                  <a:schemeClr val="tx1"/>
                </a:solidFill>
              </a:rPr>
              <a:t>基于平面方程判</a:t>
            </a:r>
            <a:r>
              <a:rPr lang="en-US" altLang="zh-CN" b="0">
                <a:solidFill>
                  <a:schemeClr val="tx1"/>
                </a:solidFill>
              </a:rPr>
              <a:t>	</a:t>
            </a:r>
            <a:r>
              <a:rPr lang="zh-CN" altLang="en-US" b="0">
                <a:solidFill>
                  <a:schemeClr val="tx1"/>
                </a:solidFill>
              </a:rPr>
              <a:t>别邻近激光点</a:t>
            </a:r>
            <a:endParaRPr lang="en-US" altLang="zh-CN" b="0">
              <a:solidFill>
                <a:schemeClr val="tx1"/>
              </a:solidFill>
            </a:endParaRPr>
          </a:p>
        </p:txBody>
      </p:sp>
      <p:pic>
        <p:nvPicPr>
          <p:cNvPr id="8807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846" y="4331526"/>
            <a:ext cx="2881692" cy="1528374"/>
          </a:xfrm>
          <a:prstGeom prst="rect">
            <a:avLst/>
          </a:prstGeom>
          <a:solidFill>
            <a:schemeClr val="bg1">
              <a:lumMod val="50000"/>
            </a:schemeClr>
          </a:solidFill>
          <a:ln w="28575">
            <a:solidFill>
              <a:schemeClr val="bg1">
                <a:lumMod val="6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15159" y="5961474"/>
            <a:ext cx="4075067" cy="707886"/>
          </a:xfrm>
          <a:prstGeom prst="rect">
            <a:avLst/>
          </a:prstGeom>
        </p:spPr>
        <p:txBody>
          <a:bodyPr wrap="square">
            <a:spAutoFit/>
          </a:bodyPr>
          <a:lstStyle>
            <a:defPPr>
              <a:defRPr lang="zh-CN"/>
            </a:defPPr>
            <a:lvl1pPr>
              <a:lnSpc>
                <a:spcPct val="150000"/>
              </a:lnSpc>
              <a:defRPr sz="2000">
                <a:solidFill>
                  <a:srgbClr val="0000FF"/>
                </a:solidFill>
                <a:latin typeface="微软雅黑" panose="020B0503020204020204" pitchFamily="34" charset="-122"/>
                <a:ea typeface="微软雅黑" panose="020B0503020204020204" pitchFamily="34" charset="-122"/>
              </a:defRPr>
            </a:lvl1pPr>
          </a:lstStyle>
          <a:p>
            <a:pPr>
              <a:lnSpc>
                <a:spcPct val="100000"/>
              </a:lnSpc>
              <a:spcBef>
                <a:spcPts val="600"/>
              </a:spcBef>
            </a:pPr>
            <a:r>
              <a:rPr lang="en-US" altLang="zh-CN"/>
              <a:t>Step4: </a:t>
            </a:r>
            <a:r>
              <a:rPr lang="zh-CN" altLang="en-US" b="0">
                <a:solidFill>
                  <a:schemeClr val="tx1"/>
                </a:solidFill>
              </a:rPr>
              <a:t>融入新的地面点进行平面拟合，当达到</a:t>
            </a:r>
            <a:r>
              <a:rPr lang="en-US" altLang="zh-CN" b="0">
                <a:solidFill>
                  <a:schemeClr val="tx1"/>
                </a:solidFill>
              </a:rPr>
              <a:t>6</a:t>
            </a:r>
            <a:r>
              <a:rPr lang="zh-CN" altLang="en-US" b="0">
                <a:solidFill>
                  <a:schemeClr val="tx1"/>
                </a:solidFill>
              </a:rPr>
              <a:t>点后进行曲面拟合</a:t>
            </a:r>
            <a:endParaRPr lang="en-US" altLang="zh-CN" b="0">
              <a:solidFill>
                <a:schemeClr val="tx1"/>
              </a:solidFill>
            </a:endParaRPr>
          </a:p>
        </p:txBody>
      </p:sp>
      <p:sp>
        <p:nvSpPr>
          <p:cNvPr id="26" name="TextBox 25"/>
          <p:cNvSpPr txBox="1"/>
          <p:nvPr/>
        </p:nvSpPr>
        <p:spPr>
          <a:xfrm>
            <a:off x="4339756" y="4759984"/>
            <a:ext cx="4552724" cy="1477328"/>
          </a:xfrm>
          <a:prstGeom prst="rect">
            <a:avLst/>
          </a:prstGeom>
        </p:spPr>
        <p:txBody>
          <a:bodyPr wrap="square">
            <a:spAutoFit/>
          </a:bodyPr>
          <a:lstStyle>
            <a:defPPr>
              <a:defRPr lang="zh-CN"/>
            </a:defPPr>
            <a:lvl1pPr>
              <a:lnSpc>
                <a:spcPct val="150000"/>
              </a:lnSpc>
              <a:defRPr sz="2000">
                <a:solidFill>
                  <a:srgbClr val="0000FF"/>
                </a:solidFill>
                <a:latin typeface="微软雅黑" panose="020B0503020204020204" pitchFamily="34" charset="-122"/>
                <a:ea typeface="微软雅黑" panose="020B0503020204020204" pitchFamily="34" charset="-122"/>
              </a:defRPr>
            </a:lvl1pPr>
          </a:lstStyle>
          <a:p>
            <a:pPr>
              <a:lnSpc>
                <a:spcPct val="100000"/>
              </a:lnSpc>
              <a:spcBef>
                <a:spcPts val="600"/>
              </a:spcBef>
            </a:pPr>
            <a:r>
              <a:rPr lang="en-US" altLang="zh-CN" dirty="0"/>
              <a:t>Step5</a:t>
            </a:r>
            <a:r>
              <a:rPr lang="zh-CN" altLang="en-US" dirty="0"/>
              <a:t>：</a:t>
            </a:r>
            <a:r>
              <a:rPr lang="zh-CN" altLang="en-US" b="0" dirty="0">
                <a:solidFill>
                  <a:schemeClr val="tx1"/>
                </a:solidFill>
              </a:rPr>
              <a:t>基于二次曲面方程进行地面点的迭代判别，并不断更新地形曲面</a:t>
            </a:r>
            <a:endParaRPr lang="en-US" altLang="zh-CN" b="0" dirty="0">
              <a:solidFill>
                <a:schemeClr val="tx1"/>
              </a:solidFill>
            </a:endParaRPr>
          </a:p>
          <a:p>
            <a:pPr>
              <a:lnSpc>
                <a:spcPct val="100000"/>
              </a:lnSpc>
              <a:spcBef>
                <a:spcPts val="600"/>
              </a:spcBef>
            </a:pPr>
            <a:endParaRPr lang="en-US" altLang="zh-CN" b="0" dirty="0">
              <a:solidFill>
                <a:schemeClr val="tx1"/>
              </a:solidFill>
            </a:endParaRPr>
          </a:p>
          <a:p>
            <a:pPr>
              <a:lnSpc>
                <a:spcPct val="100000"/>
              </a:lnSpc>
              <a:spcBef>
                <a:spcPts val="600"/>
              </a:spcBef>
            </a:pPr>
            <a:r>
              <a:rPr lang="en-US" altLang="zh-CN" dirty="0"/>
              <a:t>Step6</a:t>
            </a:r>
            <a:r>
              <a:rPr lang="zh-CN" altLang="en-US" b="0" dirty="0">
                <a:solidFill>
                  <a:schemeClr val="tx1"/>
                </a:solidFill>
              </a:rPr>
              <a:t>：移动窗口，重复复上述步骤</a:t>
            </a:r>
            <a:endParaRPr lang="en-US" altLang="zh-CN" b="0" dirty="0">
              <a:solidFill>
                <a:schemeClr val="tx1"/>
              </a:solidFill>
            </a:endParaRPr>
          </a:p>
        </p:txBody>
      </p:sp>
      <p:grpSp>
        <p:nvGrpSpPr>
          <p:cNvPr id="27" name="Group 3"/>
          <p:cNvGrpSpPr>
            <a:grpSpLocks/>
          </p:cNvGrpSpPr>
          <p:nvPr/>
        </p:nvGrpSpPr>
        <p:grpSpPr bwMode="auto">
          <a:xfrm>
            <a:off x="112075" y="44624"/>
            <a:ext cx="9035889" cy="647700"/>
            <a:chOff x="113" y="119"/>
            <a:chExt cx="5578" cy="408"/>
          </a:xfrm>
        </p:grpSpPr>
        <p:sp>
          <p:nvSpPr>
            <p:cNvPr id="28"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二、点云滤波</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9"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7347B80C-AA43-4929-B396-1C9CA25DAE9E}" type="slidenum">
              <a:rPr lang="en-US" altLang="zh-CN" smtClean="0"/>
              <a:pPr/>
              <a:t>12</a:t>
            </a:fld>
            <a:r>
              <a:rPr lang="en-US" altLang="zh-CN"/>
              <a:t>/92</a:t>
            </a:r>
          </a:p>
        </p:txBody>
      </p:sp>
    </p:spTree>
    <p:extLst>
      <p:ext uri="{BB962C8B-B14F-4D97-AF65-F5344CB8AC3E}">
        <p14:creationId xmlns:p14="http://schemas.microsoft.com/office/powerpoint/2010/main" val="686466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35496" y="1172652"/>
            <a:ext cx="2645276" cy="600164"/>
          </a:xfrm>
          <a:prstGeom prst="rect">
            <a:avLst/>
          </a:prstGeom>
        </p:spPr>
        <p:txBody>
          <a:bodyPr wrap="none">
            <a:spAutoFit/>
          </a:bodyPr>
          <a:lstStyle/>
          <a:p>
            <a:pPr>
              <a:lnSpc>
                <a:spcPct val="150000"/>
              </a:lnSpc>
            </a:pPr>
            <a:r>
              <a:rPr lang="en-US" altLang="zh-CN" sz="2200">
                <a:solidFill>
                  <a:srgbClr val="660066"/>
                </a:solidFill>
                <a:latin typeface="微软雅黑" panose="020B0503020204020204" pitchFamily="34" charset="-122"/>
                <a:ea typeface="微软雅黑" panose="020B0503020204020204" pitchFamily="34" charset="-122"/>
              </a:rPr>
              <a:t>2.1.3 </a:t>
            </a:r>
            <a:r>
              <a:rPr lang="zh-CN" altLang="en-US" sz="2200">
                <a:solidFill>
                  <a:srgbClr val="660066"/>
                </a:solidFill>
                <a:latin typeface="微软雅黑" panose="020B0503020204020204" pitchFamily="34" charset="-122"/>
                <a:ea typeface="微软雅黑" panose="020B0503020204020204" pitchFamily="34" charset="-122"/>
              </a:rPr>
              <a:t>移动曲面方法</a:t>
            </a:r>
            <a:endParaRPr lang="en-US" altLang="zh-CN" sz="2200">
              <a:solidFill>
                <a:srgbClr val="660066"/>
              </a:solidFill>
              <a:latin typeface="微软雅黑" panose="020B0503020204020204" pitchFamily="34" charset="-122"/>
              <a:ea typeface="微软雅黑" panose="020B0503020204020204" pitchFamily="34" charset="-122"/>
            </a:endParaRPr>
          </a:p>
        </p:txBody>
      </p:sp>
      <p:sp>
        <p:nvSpPr>
          <p:cNvPr id="18" name="矩形 17"/>
          <p:cNvSpPr/>
          <p:nvPr/>
        </p:nvSpPr>
        <p:spPr>
          <a:xfrm>
            <a:off x="40587" y="692696"/>
            <a:ext cx="6336703"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2.1 </a:t>
            </a:r>
            <a:r>
              <a:rPr lang="zh-CN" altLang="en-US" sz="2400">
                <a:solidFill>
                  <a:schemeClr val="tx1"/>
                </a:solidFill>
                <a:latin typeface="微软雅黑" panose="020B0503020204020204" pitchFamily="34" charset="-122"/>
                <a:ea typeface="微软雅黑" panose="020B0503020204020204" pitchFamily="34" charset="-122"/>
              </a:rPr>
              <a:t>面向地形构建的</a:t>
            </a:r>
            <a:r>
              <a:rPr lang="en-US" altLang="zh-CN" sz="2400">
                <a:solidFill>
                  <a:schemeClr val="tx1"/>
                </a:solidFill>
                <a:latin typeface="微软雅黑" panose="020B0503020204020204" pitchFamily="34" charset="-122"/>
                <a:ea typeface="微软雅黑" panose="020B0503020204020204" pitchFamily="34" charset="-122"/>
              </a:rPr>
              <a:t>LIDAR</a:t>
            </a:r>
            <a:r>
              <a:rPr lang="zh-CN" altLang="en-US" sz="2400">
                <a:solidFill>
                  <a:schemeClr val="tx1"/>
                </a:solidFill>
                <a:latin typeface="微软雅黑" panose="020B0503020204020204" pitchFamily="34" charset="-122"/>
                <a:ea typeface="微软雅黑" panose="020B0503020204020204" pitchFamily="34" charset="-122"/>
              </a:rPr>
              <a:t>点云数据波</a:t>
            </a:r>
            <a:endParaRPr lang="en-US" altLang="zh-CN" sz="2400">
              <a:solidFill>
                <a:schemeClr val="tx1"/>
              </a:solidFill>
              <a:latin typeface="微软雅黑" panose="020B0503020204020204" pitchFamily="34" charset="-122"/>
              <a:ea typeface="微软雅黑" panose="020B0503020204020204" pitchFamily="34" charset="-122"/>
            </a:endParaRPr>
          </a:p>
        </p:txBody>
      </p:sp>
      <p:pic>
        <p:nvPicPr>
          <p:cNvPr id="89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015" y="1931186"/>
            <a:ext cx="3600400" cy="261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0" name="矩形 19"/>
              <p:cNvSpPr/>
              <p:nvPr/>
            </p:nvSpPr>
            <p:spPr>
              <a:xfrm>
                <a:off x="1076071" y="4544098"/>
                <a:ext cx="2592288" cy="350662"/>
              </a:xfrm>
              <a:prstGeom prst="rect">
                <a:avLst/>
              </a:prstGeom>
            </p:spPr>
            <p:txBody>
              <a:bodyPr wrap="square">
                <a:noAutofit/>
              </a:bodyPr>
              <a:lstStyle/>
              <a:p>
                <a:pPr algn="ctr"/>
                <a:r>
                  <a:rPr lang="zh-CN" altLang="en-US" sz="1800" b="0">
                    <a:solidFill>
                      <a:schemeClr val="tx1"/>
                    </a:solidFill>
                    <a:latin typeface="微软雅黑" panose="020B0503020204020204" pitchFamily="34" charset="-122"/>
                    <a:ea typeface="微软雅黑" panose="020B0503020204020204" pitchFamily="34" charset="-122"/>
                  </a:rPr>
                  <a:t>滤波前（</a:t>
                </a:r>
                <a14:m>
                  <m:oMath xmlns:m="http://schemas.openxmlformats.org/officeDocument/2006/math">
                    <m:r>
                      <a:rPr lang="en-US" altLang="zh-CN" sz="1800" b="0" i="1" smtClean="0">
                        <a:solidFill>
                          <a:schemeClr val="tx1"/>
                        </a:solidFill>
                        <a:latin typeface="Cambria Math"/>
                        <a:ea typeface="微软雅黑" panose="020B0503020204020204" pitchFamily="34" charset="-122"/>
                      </a:rPr>
                      <m:t>1</m:t>
                    </m:r>
                    <m:r>
                      <a:rPr lang="en-US" altLang="zh-CN" sz="1800" b="0" i="1" smtClean="0">
                        <a:solidFill>
                          <a:schemeClr val="tx1"/>
                        </a:solidFill>
                        <a:latin typeface="Cambria Math"/>
                        <a:ea typeface="微软雅黑" panose="020B0503020204020204" pitchFamily="34" charset="-122"/>
                      </a:rPr>
                      <m:t>𝑚</m:t>
                    </m:r>
                    <m:r>
                      <a:rPr lang="en-US" altLang="zh-CN" sz="1800" b="0" i="1" smtClean="0">
                        <a:solidFill>
                          <a:schemeClr val="tx1"/>
                        </a:solidFill>
                        <a:latin typeface="Cambria Math"/>
                        <a:ea typeface="Cambria Math"/>
                      </a:rPr>
                      <m:t>×1</m:t>
                    </m:r>
                    <m:r>
                      <a:rPr lang="en-US" altLang="zh-CN" sz="1800" b="0" i="1" smtClean="0">
                        <a:solidFill>
                          <a:schemeClr val="tx1"/>
                        </a:solidFill>
                        <a:latin typeface="Cambria Math"/>
                        <a:ea typeface="Cambria Math"/>
                      </a:rPr>
                      <m:t>𝑚</m:t>
                    </m:r>
                  </m:oMath>
                </a14:m>
                <a:r>
                  <a:rPr lang="zh-CN" altLang="en-US" sz="1800" b="0">
                    <a:solidFill>
                      <a:schemeClr val="tx1"/>
                    </a:solidFill>
                    <a:latin typeface="微软雅黑" panose="020B0503020204020204" pitchFamily="34" charset="-122"/>
                    <a:ea typeface="微软雅黑" panose="020B0503020204020204" pitchFamily="34" charset="-122"/>
                  </a:rPr>
                  <a:t>）</a:t>
                </a:r>
                <a:endParaRPr lang="en-US" altLang="zh-CN" sz="1800" b="0">
                  <a:latin typeface="微软雅黑" panose="020B0503020204020204" pitchFamily="34" charset="-122"/>
                  <a:ea typeface="微软雅黑" panose="020B0503020204020204" pitchFamily="34" charset="-122"/>
                </a:endParaRPr>
              </a:p>
            </p:txBody>
          </p:sp>
        </mc:Choice>
        <mc:Fallback xmlns="">
          <p:sp>
            <p:nvSpPr>
              <p:cNvPr id="20" name="矩形 19"/>
              <p:cNvSpPr>
                <a:spLocks noRot="1" noChangeAspect="1" noMove="1" noResize="1" noEditPoints="1" noAdjustHandles="1" noChangeArrowheads="1" noChangeShapeType="1" noTextEdit="1"/>
              </p:cNvSpPr>
              <p:nvPr/>
            </p:nvSpPr>
            <p:spPr>
              <a:xfrm>
                <a:off x="1076071" y="4544098"/>
                <a:ext cx="2592288" cy="350662"/>
              </a:xfrm>
              <a:prstGeom prst="rect">
                <a:avLst/>
              </a:prstGeom>
              <a:blipFill rotWithShape="1">
                <a:blip r:embed="rId4"/>
                <a:stretch>
                  <a:fillRect t="-8621" b="-39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292080" y="4544098"/>
                <a:ext cx="2592288" cy="350662"/>
              </a:xfrm>
              <a:prstGeom prst="rect">
                <a:avLst/>
              </a:prstGeom>
            </p:spPr>
            <p:txBody>
              <a:bodyPr wrap="square">
                <a:noAutofit/>
              </a:bodyPr>
              <a:lstStyle/>
              <a:p>
                <a:pPr algn="ctr"/>
                <a:r>
                  <a:rPr lang="zh-CN" altLang="en-US" sz="1800" b="0">
                    <a:solidFill>
                      <a:schemeClr val="tx1"/>
                    </a:solidFill>
                    <a:latin typeface="微软雅黑" panose="020B0503020204020204" pitchFamily="34" charset="-122"/>
                    <a:ea typeface="微软雅黑" panose="020B0503020204020204" pitchFamily="34" charset="-122"/>
                  </a:rPr>
                  <a:t>滤波后（</a:t>
                </a:r>
                <a14:m>
                  <m:oMath xmlns:m="http://schemas.openxmlformats.org/officeDocument/2006/math">
                    <m:r>
                      <a:rPr lang="en-US" altLang="zh-CN" sz="1800" b="0" i="1" smtClean="0">
                        <a:solidFill>
                          <a:schemeClr val="tx1"/>
                        </a:solidFill>
                        <a:latin typeface="Cambria Math"/>
                        <a:ea typeface="微软雅黑" panose="020B0503020204020204" pitchFamily="34" charset="-122"/>
                      </a:rPr>
                      <m:t>1</m:t>
                    </m:r>
                    <m:r>
                      <a:rPr lang="en-US" altLang="zh-CN" sz="1800" b="0" i="1" smtClean="0">
                        <a:solidFill>
                          <a:schemeClr val="tx1"/>
                        </a:solidFill>
                        <a:latin typeface="Cambria Math"/>
                        <a:ea typeface="微软雅黑" panose="020B0503020204020204" pitchFamily="34" charset="-122"/>
                      </a:rPr>
                      <m:t>𝑚</m:t>
                    </m:r>
                    <m:r>
                      <a:rPr lang="en-US" altLang="zh-CN" sz="1800" b="0" i="1" smtClean="0">
                        <a:solidFill>
                          <a:schemeClr val="tx1"/>
                        </a:solidFill>
                        <a:latin typeface="Cambria Math"/>
                        <a:ea typeface="Cambria Math"/>
                      </a:rPr>
                      <m:t>×1</m:t>
                    </m:r>
                    <m:r>
                      <a:rPr lang="en-US" altLang="zh-CN" sz="1800" b="0" i="1" smtClean="0">
                        <a:solidFill>
                          <a:schemeClr val="tx1"/>
                        </a:solidFill>
                        <a:latin typeface="Cambria Math"/>
                        <a:ea typeface="Cambria Math"/>
                      </a:rPr>
                      <m:t>𝑚</m:t>
                    </m:r>
                  </m:oMath>
                </a14:m>
                <a:r>
                  <a:rPr lang="zh-CN" altLang="en-US" sz="1800" b="0">
                    <a:solidFill>
                      <a:schemeClr val="tx1"/>
                    </a:solidFill>
                    <a:latin typeface="微软雅黑" panose="020B0503020204020204" pitchFamily="34" charset="-122"/>
                    <a:ea typeface="微软雅黑" panose="020B0503020204020204" pitchFamily="34" charset="-122"/>
                  </a:rPr>
                  <a:t>）</a:t>
                </a:r>
                <a:endParaRPr lang="en-US" altLang="zh-CN" sz="1800" b="0">
                  <a:latin typeface="微软雅黑" panose="020B0503020204020204" pitchFamily="34" charset="-122"/>
                  <a:ea typeface="微软雅黑" panose="020B0503020204020204" pitchFamily="34"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5292080" y="4544098"/>
                <a:ext cx="2592288" cy="350662"/>
              </a:xfrm>
              <a:prstGeom prst="rect">
                <a:avLst/>
              </a:prstGeom>
              <a:blipFill rotWithShape="1">
                <a:blip r:embed="rId5"/>
                <a:stretch>
                  <a:fillRect t="-8621" b="-39655"/>
                </a:stretch>
              </a:blipFill>
            </p:spPr>
            <p:txBody>
              <a:bodyPr/>
              <a:lstStyle/>
              <a:p>
                <a:r>
                  <a:rPr lang="zh-CN" altLang="en-US">
                    <a:noFill/>
                  </a:rPr>
                  <a:t> </a:t>
                </a:r>
              </a:p>
            </p:txBody>
          </p:sp>
        </mc:Fallback>
      </mc:AlternateContent>
      <p:pic>
        <p:nvPicPr>
          <p:cNvPr id="8909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6873" y="1916832"/>
            <a:ext cx="4301591" cy="2627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矩形 24"/>
          <p:cNvSpPr/>
          <p:nvPr/>
        </p:nvSpPr>
        <p:spPr>
          <a:xfrm>
            <a:off x="179512" y="5053533"/>
            <a:ext cx="8784976" cy="1615827"/>
          </a:xfrm>
          <a:prstGeom prst="rect">
            <a:avLst/>
          </a:prstGeom>
        </p:spPr>
        <p:txBody>
          <a:bodyPr wrap="square">
            <a:spAutoFit/>
          </a:bodyPr>
          <a:lstStyle/>
          <a:p>
            <a:pPr>
              <a:lnSpc>
                <a:spcPct val="150000"/>
              </a:lnSpc>
            </a:pPr>
            <a:r>
              <a:rPr lang="zh-CN" altLang="en-US" sz="2200" dirty="0">
                <a:solidFill>
                  <a:srgbClr val="0000FF"/>
                </a:solidFill>
                <a:latin typeface="微软雅黑" panose="020B0503020204020204" pitchFamily="34" charset="-122"/>
                <a:ea typeface="微软雅黑" panose="020B0503020204020204" pitchFamily="34" charset="-122"/>
              </a:rPr>
              <a:t>算法难点</a:t>
            </a:r>
            <a:r>
              <a:rPr lang="zh-CN" altLang="en-US" sz="2200" dirty="0">
                <a:latin typeface="微软雅黑" panose="020B0503020204020204" pitchFamily="34" charset="-122"/>
                <a:ea typeface="微软雅黑" panose="020B0503020204020204" pitchFamily="34" charset="-122"/>
              </a:rPr>
              <a:t>：</a:t>
            </a:r>
            <a:r>
              <a:rPr lang="zh-CN" altLang="en-US" sz="2200" dirty="0">
                <a:solidFill>
                  <a:srgbClr val="C00000"/>
                </a:solidFill>
                <a:latin typeface="微软雅黑" panose="020B0503020204020204" pitchFamily="34" charset="-122"/>
                <a:ea typeface="微软雅黑" panose="020B0503020204020204" pitchFamily="34" charset="-122"/>
              </a:rPr>
              <a:t>种子点选择</a:t>
            </a:r>
            <a:r>
              <a:rPr lang="zh-CN" altLang="en-US" sz="2200" dirty="0">
                <a:latin typeface="微软雅黑" panose="020B0503020204020204" pitchFamily="34" charset="-122"/>
                <a:ea typeface="微软雅黑" panose="020B0503020204020204" pitchFamily="34" charset="-122"/>
              </a:rPr>
              <a:t>以及</a:t>
            </a:r>
            <a:r>
              <a:rPr lang="zh-CN" altLang="en-US" sz="2200" dirty="0">
                <a:solidFill>
                  <a:srgbClr val="C00000"/>
                </a:solidFill>
                <a:latin typeface="微软雅黑" panose="020B0503020204020204" pitchFamily="34" charset="-122"/>
                <a:ea typeface="微软雅黑" panose="020B0503020204020204" pitchFamily="34" charset="-122"/>
              </a:rPr>
              <a:t>滤波阈值</a:t>
            </a:r>
            <a:r>
              <a:rPr lang="zh-CN" altLang="en-US" sz="2200" dirty="0">
                <a:latin typeface="微软雅黑" panose="020B0503020204020204" pitchFamily="34" charset="-122"/>
                <a:ea typeface="微软雅黑" panose="020B0503020204020204" pitchFamily="34" charset="-122"/>
              </a:rPr>
              <a:t>的确定。种子点选择不恰当会使得曲面迭代拟合结果陷入极值，无法得到正确结果；同时滤波阈值需要根据地形起伏自适应变化，否则难以取得较好的效果。</a:t>
            </a:r>
            <a:endParaRPr lang="en-US" altLang="zh-CN" sz="2200" dirty="0">
              <a:latin typeface="微软雅黑" panose="020B0503020204020204" pitchFamily="34" charset="-122"/>
              <a:ea typeface="微软雅黑" panose="020B0503020204020204" pitchFamily="34" charset="-122"/>
            </a:endParaRPr>
          </a:p>
        </p:txBody>
      </p:sp>
      <p:grpSp>
        <p:nvGrpSpPr>
          <p:cNvPr id="27" name="Group 3"/>
          <p:cNvGrpSpPr>
            <a:grpSpLocks/>
          </p:cNvGrpSpPr>
          <p:nvPr/>
        </p:nvGrpSpPr>
        <p:grpSpPr bwMode="auto">
          <a:xfrm>
            <a:off x="112075" y="44624"/>
            <a:ext cx="9035889" cy="647700"/>
            <a:chOff x="113" y="119"/>
            <a:chExt cx="5578" cy="408"/>
          </a:xfrm>
        </p:grpSpPr>
        <p:sp>
          <p:nvSpPr>
            <p:cNvPr id="28"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二、点云滤波</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9"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7347B80C-AA43-4929-B396-1C9CA25DAE9E}" type="slidenum">
              <a:rPr lang="en-US" altLang="zh-CN" smtClean="0"/>
              <a:pPr/>
              <a:t>13</a:t>
            </a:fld>
            <a:r>
              <a:rPr lang="en-US" altLang="zh-CN"/>
              <a:t>/92</a:t>
            </a:r>
          </a:p>
        </p:txBody>
      </p:sp>
    </p:spTree>
    <p:extLst>
      <p:ext uri="{BB962C8B-B14F-4D97-AF65-F5344CB8AC3E}">
        <p14:creationId xmlns:p14="http://schemas.microsoft.com/office/powerpoint/2010/main" val="691239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10311" y="836712"/>
            <a:ext cx="8897176"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2.2 </a:t>
            </a:r>
            <a:r>
              <a:rPr lang="zh-CN" altLang="en-US" sz="2400">
                <a:solidFill>
                  <a:schemeClr val="tx1"/>
                </a:solidFill>
                <a:latin typeface="微软雅黑" panose="020B0503020204020204" pitchFamily="34" charset="-122"/>
                <a:ea typeface="微软雅黑" panose="020B0503020204020204" pitchFamily="34" charset="-122"/>
              </a:rPr>
              <a:t>双边滤波器</a:t>
            </a:r>
            <a:endParaRPr lang="en-US" altLang="zh-CN" sz="240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10311" y="1412776"/>
            <a:ext cx="9137653" cy="1015663"/>
          </a:xfrm>
          <a:prstGeom prst="rect">
            <a:avLst/>
          </a:prstGeom>
          <a:noFill/>
        </p:spPr>
        <p:txBody>
          <a:bodyPr wrap="square" rtlCol="0">
            <a:spAutoFit/>
          </a:bodyPr>
          <a:lstStyle/>
          <a:p>
            <a:pPr>
              <a:lnSpc>
                <a:spcPct val="150000"/>
              </a:lnSpc>
            </a:pPr>
            <a:r>
              <a:rPr lang="en-US" altLang="zh-CN" sz="2000" dirty="0">
                <a:solidFill>
                  <a:srgbClr val="0000FF"/>
                </a:solidFill>
                <a:latin typeface="微软雅黑" panose="020B0503020204020204" pitchFamily="34" charset="-122"/>
                <a:ea typeface="微软雅黑" panose="020B0503020204020204" pitchFamily="34" charset="-122"/>
              </a:rPr>
              <a:t>       </a:t>
            </a:r>
            <a:r>
              <a:rPr lang="zh-CN" altLang="en-US" sz="2000" dirty="0">
                <a:solidFill>
                  <a:srgbClr val="0000FF"/>
                </a:solidFill>
                <a:latin typeface="微软雅黑" panose="020B0503020204020204" pitchFamily="34" charset="-122"/>
                <a:ea typeface="微软雅黑" panose="020B0503020204020204" pitchFamily="34" charset="-122"/>
              </a:rPr>
              <a:t>双边滤波器（</a:t>
            </a:r>
            <a:r>
              <a:rPr lang="en-US" altLang="zh-CN" sz="2000" dirty="0">
                <a:solidFill>
                  <a:srgbClr val="0000FF"/>
                </a:solidFill>
                <a:latin typeface="微软雅黑" panose="020B0503020204020204" pitchFamily="34" charset="-122"/>
                <a:ea typeface="微软雅黑" panose="020B0503020204020204" pitchFamily="34" charset="-122"/>
              </a:rPr>
              <a:t>Bilateral filter</a:t>
            </a:r>
            <a:r>
              <a:rPr lang="zh-CN" altLang="en-US" sz="2000" dirty="0">
                <a:solidFill>
                  <a:srgbClr val="0000FF"/>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用在图像处理领域，可以</a:t>
            </a:r>
            <a:r>
              <a:rPr lang="zh-CN" altLang="en-US" sz="2000" dirty="0">
                <a:solidFill>
                  <a:srgbClr val="FF0000"/>
                </a:solidFill>
                <a:latin typeface="微软雅黑" panose="020B0503020204020204" pitchFamily="34" charset="-122"/>
                <a:ea typeface="微软雅黑" panose="020B0503020204020204" pitchFamily="34" charset="-122"/>
              </a:rPr>
              <a:t>保边去噪</a:t>
            </a:r>
            <a:r>
              <a:rPr lang="zh-CN" altLang="en-US" sz="2000" dirty="0">
                <a:solidFill>
                  <a:schemeClr val="tx1"/>
                </a:solidFill>
                <a:latin typeface="微软雅黑" panose="020B0503020204020204" pitchFamily="34" charset="-122"/>
                <a:ea typeface="微软雅黑" panose="020B0503020204020204" pitchFamily="34" charset="-122"/>
              </a:rPr>
              <a:t>。同时考虑中心像素点与邻域像素点的</a:t>
            </a:r>
            <a:r>
              <a:rPr lang="zh-CN" altLang="en-US" sz="2000" dirty="0">
                <a:solidFill>
                  <a:srgbClr val="C00000"/>
                </a:solidFill>
                <a:latin typeface="微软雅黑" panose="020B0503020204020204" pitchFamily="34" charset="-122"/>
                <a:ea typeface="微软雅黑" panose="020B0503020204020204" pitchFamily="34" charset="-122"/>
              </a:rPr>
              <a:t>距离</a:t>
            </a:r>
            <a:r>
              <a:rPr lang="zh-CN" altLang="en-US" sz="2000" dirty="0">
                <a:solidFill>
                  <a:schemeClr val="tx1"/>
                </a:solidFill>
                <a:latin typeface="微软雅黑" panose="020B0503020204020204" pitchFamily="34" charset="-122"/>
                <a:ea typeface="微软雅黑" panose="020B0503020204020204" pitchFamily="34" charset="-122"/>
              </a:rPr>
              <a:t>以及像素</a:t>
            </a:r>
            <a:r>
              <a:rPr lang="zh-CN" altLang="en-US" sz="2000" dirty="0">
                <a:solidFill>
                  <a:srgbClr val="C00000"/>
                </a:solidFill>
                <a:latin typeface="微软雅黑" panose="020B0503020204020204" pitchFamily="34" charset="-122"/>
                <a:ea typeface="微软雅黑" panose="020B0503020204020204" pitchFamily="34" charset="-122"/>
              </a:rPr>
              <a:t>亮度差值</a:t>
            </a:r>
            <a:r>
              <a:rPr lang="zh-CN" altLang="en-US" sz="2000" dirty="0">
                <a:solidFill>
                  <a:schemeClr val="tx1"/>
                </a:solidFill>
                <a:latin typeface="微软雅黑" panose="020B0503020204020204" pitchFamily="34" charset="-122"/>
                <a:ea typeface="微软雅黑" panose="020B0503020204020204" pitchFamily="34" charset="-122"/>
              </a:rPr>
              <a:t>确定</a:t>
            </a:r>
            <a:r>
              <a:rPr lang="zh-CN" altLang="en-US" sz="2000" dirty="0">
                <a:solidFill>
                  <a:srgbClr val="FF0000"/>
                </a:solidFill>
                <a:latin typeface="微软雅黑" panose="020B0503020204020204" pitchFamily="34" charset="-122"/>
                <a:ea typeface="微软雅黑" panose="020B0503020204020204" pitchFamily="34" charset="-122"/>
              </a:rPr>
              <a:t>权值</a:t>
            </a:r>
            <a:r>
              <a:rPr lang="zh-CN" altLang="en-US" sz="2000" dirty="0">
                <a:solidFill>
                  <a:schemeClr val="tx1"/>
                </a:solidFill>
                <a:latin typeface="微软雅黑" panose="020B0503020204020204" pitchFamily="34" charset="-122"/>
                <a:ea typeface="微软雅黑" panose="020B0503020204020204" pitchFamily="34" charset="-122"/>
              </a:rPr>
              <a:t>进行平滑滤波</a:t>
            </a:r>
          </a:p>
        </p:txBody>
      </p:sp>
      <mc:AlternateContent xmlns:mc="http://schemas.openxmlformats.org/markup-compatibility/2006" xmlns:a14="http://schemas.microsoft.com/office/drawing/2010/main">
        <mc:Choice Requires="a14">
          <p:sp>
            <p:nvSpPr>
              <p:cNvPr id="7" name="TextBox 6"/>
              <p:cNvSpPr txBox="1"/>
              <p:nvPr/>
            </p:nvSpPr>
            <p:spPr>
              <a:xfrm>
                <a:off x="2462001" y="2636912"/>
                <a:ext cx="3547638" cy="7935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a:rPr>
                        <m:t>𝒈</m:t>
                      </m:r>
                      <m:d>
                        <m:dPr>
                          <m:ctrlPr>
                            <a:rPr lang="en-US" altLang="zh-CN" sz="2000" i="1" smtClean="0">
                              <a:latin typeface="Cambria Math" panose="02040503050406030204" pitchFamily="18" charset="0"/>
                            </a:rPr>
                          </m:ctrlPr>
                        </m:dPr>
                        <m:e>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𝒋</m:t>
                          </m:r>
                        </m:e>
                      </m:d>
                      <m:r>
                        <a:rPr lang="en-US" altLang="zh-CN" sz="2000" b="1" i="1" smtClean="0">
                          <a:latin typeface="Cambria Math"/>
                        </a:rPr>
                        <m:t>=</m:t>
                      </m:r>
                      <m:f>
                        <m:fPr>
                          <m:ctrlPr>
                            <a:rPr lang="en-US" altLang="zh-CN" sz="2000" i="1" smtClean="0">
                              <a:latin typeface="Cambria Math" panose="02040503050406030204" pitchFamily="18" charset="0"/>
                            </a:rPr>
                          </m:ctrlPr>
                        </m:fPr>
                        <m:num>
                          <m:nary>
                            <m:naryPr>
                              <m:chr m:val="∑"/>
                              <m:limLoc m:val="subSup"/>
                              <m:supHide m:val="on"/>
                              <m:ctrlPr>
                                <a:rPr lang="en-US" altLang="zh-CN" sz="2000" i="1">
                                  <a:latin typeface="Cambria Math" panose="02040503050406030204" pitchFamily="18" charset="0"/>
                                </a:rPr>
                              </m:ctrlPr>
                            </m:naryPr>
                            <m:sub>
                              <m:r>
                                <m:rPr>
                                  <m:brk m:alnAt="9"/>
                                </m:rPr>
                                <a:rPr lang="en-US" altLang="zh-CN" sz="2000" b="1" i="1" smtClean="0">
                                  <a:latin typeface="Cambria Math"/>
                                </a:rPr>
                                <m:t>𝒌</m:t>
                              </m:r>
                              <m:r>
                                <a:rPr lang="en-US" altLang="zh-CN" sz="2000" b="1" i="1" smtClean="0">
                                  <a:latin typeface="Cambria Math"/>
                                </a:rPr>
                                <m:t>,</m:t>
                              </m:r>
                              <m:r>
                                <a:rPr lang="en-US" altLang="zh-CN" sz="2000" b="1" i="1" smtClean="0">
                                  <a:latin typeface="Cambria Math"/>
                                </a:rPr>
                                <m:t>𝒍</m:t>
                              </m:r>
                            </m:sub>
                            <m:sup/>
                            <m:e>
                              <m:r>
                                <a:rPr lang="en-US" altLang="zh-CN" sz="2000" b="1" i="1" smtClean="0">
                                  <a:latin typeface="Cambria Math"/>
                                </a:rPr>
                                <m:t>𝒇</m:t>
                              </m:r>
                              <m:d>
                                <m:dPr>
                                  <m:ctrlPr>
                                    <a:rPr lang="en-US" altLang="zh-CN" sz="2000" i="1" smtClean="0">
                                      <a:latin typeface="Cambria Math" panose="02040503050406030204" pitchFamily="18" charset="0"/>
                                    </a:rPr>
                                  </m:ctrlPr>
                                </m:dPr>
                                <m:e>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𝒍</m:t>
                                  </m:r>
                                </m:e>
                              </m:d>
                              <m:r>
                                <a:rPr lang="en-US" altLang="zh-CN" sz="2000" b="1" i="1" smtClean="0">
                                  <a:latin typeface="Cambria Math"/>
                                </a:rPr>
                                <m:t>𝒘</m:t>
                              </m:r>
                              <m:r>
                                <a:rPr lang="en-US" altLang="zh-CN" sz="2000" b="1" i="1" smtClean="0">
                                  <a:latin typeface="Cambria Math"/>
                                </a:rPr>
                                <m:t>(</m:t>
                              </m:r>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𝒋</m:t>
                              </m:r>
                              <m:r>
                                <a:rPr lang="en-US" altLang="zh-CN" sz="2000" b="1" i="1" smtClean="0">
                                  <a:latin typeface="Cambria Math"/>
                                </a:rPr>
                                <m:t>,</m:t>
                              </m:r>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𝒍</m:t>
                              </m:r>
                              <m:r>
                                <a:rPr lang="en-US" altLang="zh-CN" sz="2000" b="1" i="1" smtClean="0">
                                  <a:latin typeface="Cambria Math"/>
                                </a:rPr>
                                <m:t>)</m:t>
                              </m:r>
                            </m:e>
                          </m:nary>
                        </m:num>
                        <m:den>
                          <m:nary>
                            <m:naryPr>
                              <m:chr m:val="∑"/>
                              <m:limLoc m:val="subSup"/>
                              <m:supHide m:val="on"/>
                              <m:ctrlPr>
                                <a:rPr lang="en-US" altLang="zh-CN" sz="2000" i="1">
                                  <a:latin typeface="Cambria Math" panose="02040503050406030204" pitchFamily="18" charset="0"/>
                                </a:rPr>
                              </m:ctrlPr>
                            </m:naryPr>
                            <m:sub>
                              <m:r>
                                <m:rPr>
                                  <m:brk m:alnAt="9"/>
                                </m:rPr>
                                <a:rPr lang="en-US" altLang="zh-CN" sz="2000" b="1" i="1">
                                  <a:latin typeface="Cambria Math"/>
                                </a:rPr>
                                <m:t>𝒌</m:t>
                              </m:r>
                              <m:r>
                                <a:rPr lang="en-US" altLang="zh-CN" sz="2000" b="1" i="1">
                                  <a:latin typeface="Cambria Math"/>
                                </a:rPr>
                                <m:t>,</m:t>
                              </m:r>
                              <m:r>
                                <a:rPr lang="en-US" altLang="zh-CN" sz="2000" b="1" i="1">
                                  <a:latin typeface="Cambria Math"/>
                                </a:rPr>
                                <m:t>𝒍</m:t>
                              </m:r>
                            </m:sub>
                            <m:sup/>
                            <m:e>
                              <m:r>
                                <a:rPr lang="en-US" altLang="zh-CN" sz="2000" b="1" i="1">
                                  <a:latin typeface="Cambria Math"/>
                                </a:rPr>
                                <m:t>𝒘</m:t>
                              </m:r>
                              <m:r>
                                <a:rPr lang="en-US" altLang="zh-CN" sz="2000" b="1" i="1">
                                  <a:latin typeface="Cambria Math"/>
                                </a:rPr>
                                <m:t>(</m:t>
                              </m:r>
                              <m:r>
                                <a:rPr lang="en-US" altLang="zh-CN" sz="2000" b="1" i="1">
                                  <a:latin typeface="Cambria Math"/>
                                </a:rPr>
                                <m:t>𝒊</m:t>
                              </m:r>
                              <m:r>
                                <a:rPr lang="en-US" altLang="zh-CN" sz="2000" b="1" i="1">
                                  <a:latin typeface="Cambria Math"/>
                                </a:rPr>
                                <m:t>,</m:t>
                              </m:r>
                              <m:r>
                                <a:rPr lang="en-US" altLang="zh-CN" sz="2000" b="1" i="1">
                                  <a:latin typeface="Cambria Math"/>
                                </a:rPr>
                                <m:t>𝒋</m:t>
                              </m:r>
                              <m:r>
                                <a:rPr lang="en-US" altLang="zh-CN" sz="2000" b="1" i="1">
                                  <a:latin typeface="Cambria Math"/>
                                </a:rPr>
                                <m:t>,</m:t>
                              </m:r>
                              <m:r>
                                <a:rPr lang="en-US" altLang="zh-CN" sz="2000" b="1" i="1">
                                  <a:latin typeface="Cambria Math"/>
                                </a:rPr>
                                <m:t>𝒌</m:t>
                              </m:r>
                              <m:r>
                                <a:rPr lang="en-US" altLang="zh-CN" sz="2000" b="1" i="1">
                                  <a:latin typeface="Cambria Math"/>
                                </a:rPr>
                                <m:t>,</m:t>
                              </m:r>
                              <m:r>
                                <a:rPr lang="en-US" altLang="zh-CN" sz="2000" b="1" i="1">
                                  <a:latin typeface="Cambria Math"/>
                                </a:rPr>
                                <m:t>𝒍</m:t>
                              </m:r>
                              <m:r>
                                <a:rPr lang="en-US" altLang="zh-CN" sz="2000" b="1" i="1">
                                  <a:latin typeface="Cambria Math"/>
                                </a:rPr>
                                <m:t>)</m:t>
                              </m:r>
                            </m:e>
                          </m:nary>
                        </m:den>
                      </m:f>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462001" y="2636912"/>
                <a:ext cx="3547638" cy="793551"/>
              </a:xfrm>
              <a:prstGeom prst="rect">
                <a:avLst/>
              </a:prstGeom>
              <a:blipFill rotWithShape="1">
                <a:blip r:embed="rId3"/>
                <a:stretch>
                  <a:fillRect b="-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532367" y="3754367"/>
                <a:ext cx="411606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a:latin typeface="Cambria Math"/>
                        </a:rPr>
                        <m:t>𝒘</m:t>
                      </m:r>
                      <m:d>
                        <m:dPr>
                          <m:ctrlPr>
                            <a:rPr lang="en-US" altLang="zh-CN" sz="2000" i="1">
                              <a:latin typeface="Cambria Math" panose="02040503050406030204" pitchFamily="18" charset="0"/>
                            </a:rPr>
                          </m:ctrlPr>
                        </m:dPr>
                        <m:e>
                          <m:r>
                            <a:rPr lang="en-US" altLang="zh-CN" sz="2000" b="1" i="1">
                              <a:latin typeface="Cambria Math"/>
                            </a:rPr>
                            <m:t>𝒊</m:t>
                          </m:r>
                          <m:r>
                            <a:rPr lang="en-US" altLang="zh-CN" sz="2000" b="1" i="1">
                              <a:latin typeface="Cambria Math"/>
                            </a:rPr>
                            <m:t>,</m:t>
                          </m:r>
                          <m:r>
                            <a:rPr lang="en-US" altLang="zh-CN" sz="2000" b="1" i="1">
                              <a:latin typeface="Cambria Math"/>
                            </a:rPr>
                            <m:t>𝒋</m:t>
                          </m:r>
                          <m:r>
                            <a:rPr lang="en-US" altLang="zh-CN" sz="2000" b="1" i="1">
                              <a:latin typeface="Cambria Math"/>
                            </a:rPr>
                            <m:t>,</m:t>
                          </m:r>
                          <m:r>
                            <a:rPr lang="en-US" altLang="zh-CN" sz="2000" b="1" i="1">
                              <a:latin typeface="Cambria Math"/>
                            </a:rPr>
                            <m:t>𝒌</m:t>
                          </m:r>
                          <m:r>
                            <a:rPr lang="en-US" altLang="zh-CN" sz="2000" b="1" i="1">
                              <a:latin typeface="Cambria Math"/>
                            </a:rPr>
                            <m:t>,</m:t>
                          </m:r>
                          <m:r>
                            <a:rPr lang="en-US" altLang="zh-CN" sz="2000" b="1" i="1">
                              <a:latin typeface="Cambria Math"/>
                            </a:rPr>
                            <m:t>𝒍</m:t>
                          </m:r>
                        </m:e>
                      </m:d>
                      <m:r>
                        <a:rPr lang="en-US" altLang="zh-CN" sz="2000" b="1" i="1">
                          <a:latin typeface="Cambria Math"/>
                        </a:rPr>
                        <m:t>=</m:t>
                      </m:r>
                      <m:r>
                        <a:rPr lang="en-US" altLang="zh-CN" sz="2000" b="1" i="1">
                          <a:latin typeface="Cambria Math"/>
                        </a:rPr>
                        <m:t>𝒅</m:t>
                      </m:r>
                      <m:d>
                        <m:dPr>
                          <m:ctrlPr>
                            <a:rPr lang="en-US" altLang="zh-CN" sz="2000" i="1">
                              <a:latin typeface="Cambria Math" panose="02040503050406030204" pitchFamily="18" charset="0"/>
                            </a:rPr>
                          </m:ctrlPr>
                        </m:dPr>
                        <m:e>
                          <m:r>
                            <a:rPr lang="en-US" altLang="zh-CN" sz="2000" b="1" i="1">
                              <a:latin typeface="Cambria Math"/>
                            </a:rPr>
                            <m:t>𝒊</m:t>
                          </m:r>
                          <m:r>
                            <a:rPr lang="en-US" altLang="zh-CN" sz="2000" b="1" i="1">
                              <a:latin typeface="Cambria Math"/>
                            </a:rPr>
                            <m:t>,</m:t>
                          </m:r>
                          <m:r>
                            <a:rPr lang="en-US" altLang="zh-CN" sz="2000" b="1" i="1">
                              <a:latin typeface="Cambria Math"/>
                            </a:rPr>
                            <m:t>𝒋</m:t>
                          </m:r>
                          <m:r>
                            <a:rPr lang="en-US" altLang="zh-CN" sz="2000" b="1" i="1">
                              <a:latin typeface="Cambria Math"/>
                            </a:rPr>
                            <m:t>,</m:t>
                          </m:r>
                          <m:r>
                            <a:rPr lang="en-US" altLang="zh-CN" sz="2000" b="1" i="1">
                              <a:latin typeface="Cambria Math"/>
                            </a:rPr>
                            <m:t>𝒌</m:t>
                          </m:r>
                          <m:r>
                            <a:rPr lang="en-US" altLang="zh-CN" sz="2000" b="1" i="1">
                              <a:latin typeface="Cambria Math"/>
                            </a:rPr>
                            <m:t>,</m:t>
                          </m:r>
                          <m:r>
                            <a:rPr lang="en-US" altLang="zh-CN" sz="2000" b="1" i="1">
                              <a:latin typeface="Cambria Math"/>
                            </a:rPr>
                            <m:t>𝒍</m:t>
                          </m:r>
                        </m:e>
                      </m:d>
                      <m:r>
                        <a:rPr lang="en-US" altLang="zh-CN" sz="2000" b="1" i="1">
                          <a:latin typeface="Cambria Math"/>
                        </a:rPr>
                        <m:t>∙</m:t>
                      </m:r>
                      <m:r>
                        <a:rPr lang="en-US" altLang="zh-CN" sz="2000" b="1" i="1">
                          <a:latin typeface="Cambria Math"/>
                        </a:rPr>
                        <m:t>𝒓</m:t>
                      </m:r>
                      <m:d>
                        <m:dPr>
                          <m:ctrlPr>
                            <a:rPr lang="en-US" altLang="zh-CN" sz="2000" i="1">
                              <a:latin typeface="Cambria Math" panose="02040503050406030204" pitchFamily="18" charset="0"/>
                            </a:rPr>
                          </m:ctrlPr>
                        </m:dPr>
                        <m:e>
                          <m:r>
                            <a:rPr lang="en-US" altLang="zh-CN" sz="2000" b="1" i="1">
                              <a:latin typeface="Cambria Math"/>
                            </a:rPr>
                            <m:t>𝒊</m:t>
                          </m:r>
                          <m:r>
                            <a:rPr lang="en-US" altLang="zh-CN" sz="2000" b="1" i="1">
                              <a:latin typeface="Cambria Math"/>
                            </a:rPr>
                            <m:t>,</m:t>
                          </m:r>
                          <m:r>
                            <a:rPr lang="en-US" altLang="zh-CN" sz="2000" b="1" i="1">
                              <a:latin typeface="Cambria Math"/>
                            </a:rPr>
                            <m:t>𝒋</m:t>
                          </m:r>
                          <m:r>
                            <a:rPr lang="en-US" altLang="zh-CN" sz="2000" b="1" i="1">
                              <a:latin typeface="Cambria Math"/>
                            </a:rPr>
                            <m:t>,</m:t>
                          </m:r>
                          <m:r>
                            <a:rPr lang="en-US" altLang="zh-CN" sz="2000" b="1" i="1">
                              <a:latin typeface="Cambria Math"/>
                            </a:rPr>
                            <m:t>𝒌</m:t>
                          </m:r>
                          <m:r>
                            <a:rPr lang="en-US" altLang="zh-CN" sz="2000" b="1" i="1">
                              <a:latin typeface="Cambria Math"/>
                            </a:rPr>
                            <m:t>,</m:t>
                          </m:r>
                          <m:r>
                            <a:rPr lang="en-US" altLang="zh-CN" sz="2000" b="1" i="1">
                              <a:latin typeface="Cambria Math"/>
                            </a:rPr>
                            <m:t>𝒍</m:t>
                          </m:r>
                        </m:e>
                      </m:d>
                    </m:oMath>
                  </m:oMathPara>
                </a14:m>
                <a:endParaRPr lang="zh-CN" altLang="en-US" sz="2000" i="1">
                  <a:latin typeface="微软雅黑" panose="020B0503020204020204" pitchFamily="34" charset="-122"/>
                  <a:ea typeface="微软雅黑" panose="020B0503020204020204"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2532367" y="3754367"/>
                <a:ext cx="4116063" cy="400110"/>
              </a:xfrm>
              <a:prstGeom prst="rect">
                <a:avLst/>
              </a:prstGeom>
              <a:blipFill rotWithShape="1">
                <a:blip r:embed="rId4"/>
                <a:stretch>
                  <a:fillRect b="-22727"/>
                </a:stretch>
              </a:blipFill>
            </p:spPr>
            <p:txBody>
              <a:bodyPr/>
              <a:lstStyle/>
              <a:p>
                <a:r>
                  <a:rPr lang="zh-CN" altLang="en-US">
                    <a:noFill/>
                  </a:rPr>
                  <a:t> </a:t>
                </a:r>
              </a:p>
            </p:txBody>
          </p:sp>
        </mc:Fallback>
      </mc:AlternateContent>
      <p:grpSp>
        <p:nvGrpSpPr>
          <p:cNvPr id="5" name="组合 4"/>
          <p:cNvGrpSpPr/>
          <p:nvPr/>
        </p:nvGrpSpPr>
        <p:grpSpPr>
          <a:xfrm>
            <a:off x="179512" y="4888791"/>
            <a:ext cx="8734885" cy="772457"/>
            <a:chOff x="179512" y="4888791"/>
            <a:chExt cx="8734885" cy="772457"/>
          </a:xfrm>
        </p:grpSpPr>
        <mc:AlternateContent xmlns:mc="http://schemas.openxmlformats.org/markup-compatibility/2006" xmlns:a14="http://schemas.microsoft.com/office/drawing/2010/main">
          <mc:Choice Requires="a14">
            <p:sp>
              <p:nvSpPr>
                <p:cNvPr id="12" name="矩形 11"/>
                <p:cNvSpPr/>
                <p:nvPr/>
              </p:nvSpPr>
              <p:spPr>
                <a:xfrm>
                  <a:off x="179512" y="4888791"/>
                  <a:ext cx="4204421" cy="7379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800" b="1" i="1">
                            <a:latin typeface="Cambria Math"/>
                          </a:rPr>
                          <m:t>𝒅</m:t>
                        </m:r>
                        <m:d>
                          <m:dPr>
                            <m:ctrlPr>
                              <a:rPr lang="en-US" altLang="zh-CN" sz="1800" i="1">
                                <a:latin typeface="Cambria Math" panose="02040503050406030204" pitchFamily="18" charset="0"/>
                              </a:rPr>
                            </m:ctrlPr>
                          </m:dPr>
                          <m:e>
                            <m:r>
                              <a:rPr lang="en-US" altLang="zh-CN" sz="1800" b="1" i="1">
                                <a:latin typeface="Cambria Math"/>
                              </a:rPr>
                              <m:t>𝒊</m:t>
                            </m:r>
                            <m:r>
                              <a:rPr lang="en-US" altLang="zh-CN" sz="1800" b="1" i="1">
                                <a:latin typeface="Cambria Math"/>
                              </a:rPr>
                              <m:t>,</m:t>
                            </m:r>
                            <m:r>
                              <a:rPr lang="en-US" altLang="zh-CN" sz="1800" b="1" i="1">
                                <a:latin typeface="Cambria Math"/>
                              </a:rPr>
                              <m:t>𝒋</m:t>
                            </m:r>
                            <m:r>
                              <a:rPr lang="en-US" altLang="zh-CN" sz="1800" b="1" i="1">
                                <a:latin typeface="Cambria Math"/>
                              </a:rPr>
                              <m:t>,</m:t>
                            </m:r>
                            <m:r>
                              <a:rPr lang="en-US" altLang="zh-CN" sz="1800" b="1" i="1">
                                <a:latin typeface="Cambria Math"/>
                              </a:rPr>
                              <m:t>𝒌</m:t>
                            </m:r>
                            <m:r>
                              <a:rPr lang="en-US" altLang="zh-CN" sz="1800" b="1" i="1">
                                <a:latin typeface="Cambria Math"/>
                              </a:rPr>
                              <m:t>,</m:t>
                            </m:r>
                            <m:r>
                              <a:rPr lang="en-US" altLang="zh-CN" sz="1800" b="1" i="1">
                                <a:latin typeface="Cambria Math"/>
                              </a:rPr>
                              <m:t>𝒍</m:t>
                            </m:r>
                          </m:e>
                        </m:d>
                        <m:r>
                          <a:rPr lang="en-US" altLang="zh-CN" sz="1800" b="1" i="1">
                            <a:latin typeface="Cambria Math"/>
                          </a:rPr>
                          <m:t>=</m:t>
                        </m:r>
                        <m:func>
                          <m:funcPr>
                            <m:ctrlPr>
                              <a:rPr lang="en-US" altLang="zh-CN" sz="1800" i="1">
                                <a:latin typeface="Cambria Math" panose="02040503050406030204" pitchFamily="18" charset="0"/>
                              </a:rPr>
                            </m:ctrlPr>
                          </m:funcPr>
                          <m:fName>
                            <m:r>
                              <a:rPr lang="en-US" altLang="zh-CN" sz="1800" b="1" i="1">
                                <a:latin typeface="Cambria Math"/>
                              </a:rPr>
                              <m:t>𝒆𝒙𝒑</m:t>
                            </m:r>
                          </m:fName>
                          <m:e>
                            <m:d>
                              <m:dPr>
                                <m:ctrlPr>
                                  <a:rPr lang="en-US" altLang="zh-CN" sz="1800" i="1">
                                    <a:latin typeface="Cambria Math" panose="02040503050406030204" pitchFamily="18" charset="0"/>
                                  </a:rPr>
                                </m:ctrlPr>
                              </m:dPr>
                              <m:e>
                                <m:r>
                                  <a:rPr lang="en-US" altLang="zh-CN" sz="1800" b="1" i="1">
                                    <a:latin typeface="Cambria Math"/>
                                  </a:rPr>
                                  <m:t>−</m:t>
                                </m:r>
                                <m:f>
                                  <m:fPr>
                                    <m:ctrlPr>
                                      <a:rPr lang="en-US" altLang="zh-CN" sz="1800" i="1">
                                        <a:latin typeface="Cambria Math" panose="02040503050406030204" pitchFamily="18" charset="0"/>
                                      </a:rPr>
                                    </m:ctrlPr>
                                  </m:fPr>
                                  <m:num>
                                    <m:sSup>
                                      <m:sSupPr>
                                        <m:ctrlPr>
                                          <a:rPr lang="en-US" altLang="zh-CN" sz="1800" i="1">
                                            <a:latin typeface="Cambria Math" panose="02040503050406030204" pitchFamily="18" charset="0"/>
                                          </a:rPr>
                                        </m:ctrlPr>
                                      </m:sSupPr>
                                      <m:e>
                                        <m:r>
                                          <a:rPr lang="en-US" altLang="zh-CN" sz="1800" b="1" i="1">
                                            <a:latin typeface="Cambria Math"/>
                                          </a:rPr>
                                          <m:t>(</m:t>
                                        </m:r>
                                        <m:r>
                                          <a:rPr lang="en-US" altLang="zh-CN" sz="1800" b="1" i="1">
                                            <a:latin typeface="Cambria Math"/>
                                          </a:rPr>
                                          <m:t>𝒊</m:t>
                                        </m:r>
                                        <m:r>
                                          <a:rPr lang="en-US" altLang="zh-CN" sz="1800" b="1" i="1">
                                            <a:latin typeface="Cambria Math"/>
                                          </a:rPr>
                                          <m:t>−</m:t>
                                        </m:r>
                                        <m:r>
                                          <a:rPr lang="en-US" altLang="zh-CN" sz="1800" b="1" i="1">
                                            <a:latin typeface="Cambria Math"/>
                                          </a:rPr>
                                          <m:t>𝒌</m:t>
                                        </m:r>
                                        <m:r>
                                          <a:rPr lang="en-US" altLang="zh-CN" sz="1800" b="1" i="1">
                                            <a:latin typeface="Cambria Math"/>
                                          </a:rPr>
                                          <m:t>)</m:t>
                                        </m:r>
                                      </m:e>
                                      <m:sup>
                                        <m:r>
                                          <a:rPr lang="en-US" altLang="zh-CN" sz="1800" b="1" i="1">
                                            <a:latin typeface="Cambria Math"/>
                                          </a:rPr>
                                          <m:t>𝟐</m:t>
                                        </m:r>
                                      </m:sup>
                                    </m:sSup>
                                    <m:r>
                                      <a:rPr lang="en-US" altLang="zh-CN" sz="1800" b="1" i="1">
                                        <a:latin typeface="Cambria Math"/>
                                      </a:rPr>
                                      <m:t>+</m:t>
                                    </m:r>
                                    <m:sSup>
                                      <m:sSupPr>
                                        <m:ctrlPr>
                                          <a:rPr lang="en-US" altLang="zh-CN" sz="1800" i="1">
                                            <a:latin typeface="Cambria Math" panose="02040503050406030204" pitchFamily="18" charset="0"/>
                                          </a:rPr>
                                        </m:ctrlPr>
                                      </m:sSupPr>
                                      <m:e>
                                        <m:r>
                                          <a:rPr lang="en-US" altLang="zh-CN" sz="1800" b="1" i="1">
                                            <a:latin typeface="Cambria Math"/>
                                          </a:rPr>
                                          <m:t>(</m:t>
                                        </m:r>
                                        <m:r>
                                          <a:rPr lang="en-US" altLang="zh-CN" sz="1800" b="1" i="1">
                                            <a:latin typeface="Cambria Math"/>
                                          </a:rPr>
                                          <m:t>𝒋</m:t>
                                        </m:r>
                                        <m:r>
                                          <a:rPr lang="en-US" altLang="zh-CN" sz="1800" b="1" i="1">
                                            <a:latin typeface="Cambria Math"/>
                                          </a:rPr>
                                          <m:t>−</m:t>
                                        </m:r>
                                        <m:r>
                                          <a:rPr lang="en-US" altLang="zh-CN" sz="1800" b="1" i="1">
                                            <a:latin typeface="Cambria Math"/>
                                          </a:rPr>
                                          <m:t>𝒍</m:t>
                                        </m:r>
                                        <m:r>
                                          <a:rPr lang="en-US" altLang="zh-CN" sz="1800" b="1" i="1">
                                            <a:latin typeface="Cambria Math"/>
                                          </a:rPr>
                                          <m:t>)</m:t>
                                        </m:r>
                                      </m:e>
                                      <m:sup>
                                        <m:r>
                                          <a:rPr lang="en-US" altLang="zh-CN" sz="1800" b="1" i="1">
                                            <a:latin typeface="Cambria Math"/>
                                          </a:rPr>
                                          <m:t>𝟐</m:t>
                                        </m:r>
                                      </m:sup>
                                    </m:sSup>
                                  </m:num>
                                  <m:den>
                                    <m:r>
                                      <a:rPr lang="en-US" altLang="zh-CN" sz="1800" b="1" i="1">
                                        <a:latin typeface="Cambria Math"/>
                                      </a:rPr>
                                      <m:t>𝟐</m:t>
                                    </m:r>
                                    <m:sSubSup>
                                      <m:sSubSupPr>
                                        <m:ctrlPr>
                                          <a:rPr lang="en-US" altLang="zh-CN" sz="1800" i="1">
                                            <a:latin typeface="Cambria Math" panose="02040503050406030204" pitchFamily="18" charset="0"/>
                                          </a:rPr>
                                        </m:ctrlPr>
                                      </m:sSubSupPr>
                                      <m:e>
                                        <m:sSub>
                                          <m:sSubPr>
                                            <m:ctrlPr>
                                              <a:rPr lang="en-US" altLang="zh-CN" sz="1800" i="1">
                                                <a:latin typeface="Cambria Math" panose="02040503050406030204" pitchFamily="18" charset="0"/>
                                              </a:rPr>
                                            </m:ctrlPr>
                                          </m:sSubPr>
                                          <m:e>
                                            <m:r>
                                              <a:rPr lang="zh-CN" altLang="en-US" sz="1800" b="1" i="1">
                                                <a:latin typeface="Cambria Math"/>
                                              </a:rPr>
                                              <m:t>𝝈</m:t>
                                            </m:r>
                                          </m:e>
                                          <m:sub>
                                            <m:r>
                                              <a:rPr lang="en-US" altLang="zh-CN" sz="1800" b="1" i="1">
                                                <a:latin typeface="Cambria Math"/>
                                              </a:rPr>
                                              <m:t>𝒅</m:t>
                                            </m:r>
                                          </m:sub>
                                        </m:sSub>
                                      </m:e>
                                      <m:sub/>
                                      <m:sup>
                                        <m:r>
                                          <a:rPr lang="en-US" altLang="zh-CN" sz="1800" b="1" i="1">
                                            <a:latin typeface="Cambria Math"/>
                                          </a:rPr>
                                          <m:t>𝟐</m:t>
                                        </m:r>
                                      </m:sup>
                                    </m:sSubSup>
                                  </m:den>
                                </m:f>
                              </m:e>
                            </m:d>
                          </m:e>
                        </m:func>
                      </m:oMath>
                    </m:oMathPara>
                  </a14:m>
                  <a:endParaRPr lang="zh-CN" altLang="en-US" sz="1800" i="1">
                    <a:latin typeface="微软雅黑" panose="020B0503020204020204" pitchFamily="34" charset="-122"/>
                    <a:ea typeface="微软雅黑" panose="020B0503020204020204" pitchFamily="34" charset="-122"/>
                  </a:endParaRPr>
                </a:p>
              </p:txBody>
            </p:sp>
          </mc:Choice>
          <mc:Fallback xmlns="">
            <p:sp>
              <p:nvSpPr>
                <p:cNvPr id="12" name="矩形 11"/>
                <p:cNvSpPr>
                  <a:spLocks noRot="1" noChangeAspect="1" noMove="1" noResize="1" noEditPoints="1" noAdjustHandles="1" noChangeArrowheads="1" noChangeShapeType="1" noTextEdit="1"/>
                </p:cNvSpPr>
                <p:nvPr/>
              </p:nvSpPr>
              <p:spPr>
                <a:xfrm>
                  <a:off x="179512" y="4888791"/>
                  <a:ext cx="4204421" cy="737959"/>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630019" y="4924571"/>
                  <a:ext cx="4284378" cy="7366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800" b="1" i="1" smtClean="0">
                            <a:latin typeface="Cambria Math"/>
                          </a:rPr>
                          <m:t>𝒓</m:t>
                        </m:r>
                        <m:d>
                          <m:dPr>
                            <m:ctrlPr>
                              <a:rPr lang="en-US" altLang="zh-CN" sz="1800" i="1">
                                <a:latin typeface="Cambria Math" panose="02040503050406030204" pitchFamily="18" charset="0"/>
                              </a:rPr>
                            </m:ctrlPr>
                          </m:dPr>
                          <m:e>
                            <m:r>
                              <a:rPr lang="en-US" altLang="zh-CN" sz="1800" b="1" i="1">
                                <a:latin typeface="Cambria Math"/>
                              </a:rPr>
                              <m:t>𝒊</m:t>
                            </m:r>
                            <m:r>
                              <a:rPr lang="en-US" altLang="zh-CN" sz="1800" b="1" i="1">
                                <a:latin typeface="Cambria Math"/>
                              </a:rPr>
                              <m:t>,</m:t>
                            </m:r>
                            <m:r>
                              <a:rPr lang="en-US" altLang="zh-CN" sz="1800" b="1" i="1">
                                <a:latin typeface="Cambria Math"/>
                              </a:rPr>
                              <m:t>𝒋</m:t>
                            </m:r>
                            <m:r>
                              <a:rPr lang="en-US" altLang="zh-CN" sz="1800" b="1" i="1">
                                <a:latin typeface="Cambria Math"/>
                              </a:rPr>
                              <m:t>,</m:t>
                            </m:r>
                            <m:r>
                              <a:rPr lang="en-US" altLang="zh-CN" sz="1800" b="1" i="1">
                                <a:latin typeface="Cambria Math"/>
                              </a:rPr>
                              <m:t>𝒌</m:t>
                            </m:r>
                            <m:r>
                              <a:rPr lang="en-US" altLang="zh-CN" sz="1800" b="1" i="1">
                                <a:latin typeface="Cambria Math"/>
                              </a:rPr>
                              <m:t>,</m:t>
                            </m:r>
                            <m:r>
                              <a:rPr lang="en-US" altLang="zh-CN" sz="1800" b="1" i="1">
                                <a:latin typeface="Cambria Math"/>
                              </a:rPr>
                              <m:t>𝒍</m:t>
                            </m:r>
                          </m:e>
                        </m:d>
                        <m:r>
                          <a:rPr lang="en-US" altLang="zh-CN" sz="1800" b="1" i="1">
                            <a:latin typeface="Cambria Math"/>
                          </a:rPr>
                          <m:t>=</m:t>
                        </m:r>
                        <m:func>
                          <m:funcPr>
                            <m:ctrlPr>
                              <a:rPr lang="en-US" altLang="zh-CN" sz="1800" i="1">
                                <a:latin typeface="Cambria Math" panose="02040503050406030204" pitchFamily="18" charset="0"/>
                              </a:rPr>
                            </m:ctrlPr>
                          </m:funcPr>
                          <m:fName>
                            <m:r>
                              <a:rPr lang="en-US" altLang="zh-CN" sz="1800" b="1" i="1">
                                <a:latin typeface="Cambria Math"/>
                              </a:rPr>
                              <m:t>𝒆𝒙𝒑</m:t>
                            </m:r>
                          </m:fName>
                          <m:e>
                            <m:d>
                              <m:dPr>
                                <m:ctrlPr>
                                  <a:rPr lang="en-US" altLang="zh-CN" sz="1800" i="1">
                                    <a:latin typeface="Cambria Math" panose="02040503050406030204" pitchFamily="18" charset="0"/>
                                  </a:rPr>
                                </m:ctrlPr>
                              </m:dPr>
                              <m:e>
                                <m:r>
                                  <a:rPr lang="en-US" altLang="zh-CN" sz="1800" b="1" i="1">
                                    <a:latin typeface="Cambria Math"/>
                                  </a:rPr>
                                  <m:t>−</m:t>
                                </m:r>
                                <m:f>
                                  <m:fPr>
                                    <m:ctrlPr>
                                      <a:rPr lang="en-US" altLang="zh-CN" sz="1800" i="1">
                                        <a:latin typeface="Cambria Math" panose="02040503050406030204" pitchFamily="18" charset="0"/>
                                      </a:rPr>
                                    </m:ctrlPr>
                                  </m:fPr>
                                  <m:num>
                                    <m:sSup>
                                      <m:sSupPr>
                                        <m:ctrlPr>
                                          <a:rPr lang="en-US" altLang="zh-CN" sz="1800" i="1">
                                            <a:latin typeface="Cambria Math" panose="02040503050406030204" pitchFamily="18" charset="0"/>
                                          </a:rPr>
                                        </m:ctrlPr>
                                      </m:sSupPr>
                                      <m:e>
                                        <m:d>
                                          <m:dPr>
                                            <m:begChr m:val="‖"/>
                                            <m:endChr m:val="‖"/>
                                            <m:ctrlPr>
                                              <a:rPr lang="en-US" altLang="zh-CN" sz="1800" i="1" smtClean="0">
                                                <a:latin typeface="Cambria Math" panose="02040503050406030204" pitchFamily="18" charset="0"/>
                                              </a:rPr>
                                            </m:ctrlPr>
                                          </m:dPr>
                                          <m:e>
                                            <m:r>
                                              <a:rPr lang="en-US" altLang="zh-CN" sz="1800" b="1" i="1" smtClean="0">
                                                <a:latin typeface="Cambria Math"/>
                                              </a:rPr>
                                              <m:t>𝒇</m:t>
                                            </m:r>
                                            <m:d>
                                              <m:dPr>
                                                <m:ctrlPr>
                                                  <a:rPr lang="en-US" altLang="zh-CN" sz="1800" i="1" smtClean="0">
                                                    <a:latin typeface="Cambria Math" panose="02040503050406030204" pitchFamily="18" charset="0"/>
                                                  </a:rPr>
                                                </m:ctrlPr>
                                              </m:dPr>
                                              <m:e>
                                                <m:r>
                                                  <a:rPr lang="en-US" altLang="zh-CN" sz="1800" b="1" i="1" smtClean="0">
                                                    <a:latin typeface="Cambria Math"/>
                                                  </a:rPr>
                                                  <m:t>𝒊</m:t>
                                                </m:r>
                                                <m:r>
                                                  <a:rPr lang="en-US" altLang="zh-CN" sz="1800" b="1" i="1" smtClean="0">
                                                    <a:latin typeface="Cambria Math"/>
                                                  </a:rPr>
                                                  <m:t>,</m:t>
                                                </m:r>
                                                <m:r>
                                                  <a:rPr lang="en-US" altLang="zh-CN" sz="1800" b="1" i="1" smtClean="0">
                                                    <a:latin typeface="Cambria Math"/>
                                                  </a:rPr>
                                                  <m:t>𝒋</m:t>
                                                </m:r>
                                              </m:e>
                                            </m:d>
                                            <m:r>
                                              <a:rPr lang="en-US" altLang="zh-CN" sz="1800" b="1" i="1" smtClean="0">
                                                <a:latin typeface="Cambria Math"/>
                                              </a:rPr>
                                              <m:t>−</m:t>
                                            </m:r>
                                            <m:r>
                                              <a:rPr lang="en-US" altLang="zh-CN" sz="1800" b="1" i="1" smtClean="0">
                                                <a:latin typeface="Cambria Math"/>
                                              </a:rPr>
                                              <m:t>𝒇</m:t>
                                            </m:r>
                                            <m:r>
                                              <a:rPr lang="en-US" altLang="zh-CN" sz="1800" b="1" i="1" smtClean="0">
                                                <a:latin typeface="Cambria Math"/>
                                              </a:rPr>
                                              <m:t>(</m:t>
                                            </m:r>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𝒍</m:t>
                                            </m:r>
                                            <m:r>
                                              <a:rPr lang="en-US" altLang="zh-CN" sz="1800" b="1" i="1" smtClean="0">
                                                <a:latin typeface="Cambria Math"/>
                                              </a:rPr>
                                              <m:t>)</m:t>
                                            </m:r>
                                          </m:e>
                                        </m:d>
                                      </m:e>
                                      <m:sup>
                                        <m:r>
                                          <a:rPr lang="en-US" altLang="zh-CN" sz="1800" b="1" i="1">
                                            <a:latin typeface="Cambria Math"/>
                                          </a:rPr>
                                          <m:t>𝟐</m:t>
                                        </m:r>
                                      </m:sup>
                                    </m:sSup>
                                  </m:num>
                                  <m:den>
                                    <m:r>
                                      <a:rPr lang="en-US" altLang="zh-CN" sz="1800" b="1" i="1">
                                        <a:latin typeface="Cambria Math"/>
                                      </a:rPr>
                                      <m:t>𝟐</m:t>
                                    </m:r>
                                    <m:sSubSup>
                                      <m:sSubSupPr>
                                        <m:ctrlPr>
                                          <a:rPr lang="en-US" altLang="zh-CN" sz="1800" i="1">
                                            <a:latin typeface="Cambria Math" panose="02040503050406030204" pitchFamily="18" charset="0"/>
                                          </a:rPr>
                                        </m:ctrlPr>
                                      </m:sSubSupPr>
                                      <m:e>
                                        <m:sSub>
                                          <m:sSubPr>
                                            <m:ctrlPr>
                                              <a:rPr lang="en-US" altLang="zh-CN" sz="1800" i="1">
                                                <a:latin typeface="Cambria Math" panose="02040503050406030204" pitchFamily="18" charset="0"/>
                                              </a:rPr>
                                            </m:ctrlPr>
                                          </m:sSubPr>
                                          <m:e>
                                            <m:r>
                                              <a:rPr lang="zh-CN" altLang="en-US" sz="1800" b="1" i="1">
                                                <a:latin typeface="Cambria Math"/>
                                              </a:rPr>
                                              <m:t>𝝈</m:t>
                                            </m:r>
                                          </m:e>
                                          <m:sub>
                                            <m:r>
                                              <a:rPr lang="en-US" altLang="zh-CN" sz="1800" b="1" i="1" smtClean="0">
                                                <a:latin typeface="Cambria Math"/>
                                              </a:rPr>
                                              <m:t>𝒓</m:t>
                                            </m:r>
                                          </m:sub>
                                        </m:sSub>
                                      </m:e>
                                      <m:sub/>
                                      <m:sup>
                                        <m:r>
                                          <a:rPr lang="en-US" altLang="zh-CN" sz="1800" b="1" i="1">
                                            <a:latin typeface="Cambria Math"/>
                                          </a:rPr>
                                          <m:t>𝟐</m:t>
                                        </m:r>
                                      </m:sup>
                                    </m:sSubSup>
                                  </m:den>
                                </m:f>
                              </m:e>
                            </m:d>
                          </m:e>
                        </m:func>
                      </m:oMath>
                    </m:oMathPara>
                  </a14:m>
                  <a:endParaRPr lang="zh-CN" altLang="en-US" sz="1800" i="1">
                    <a:latin typeface="微软雅黑" panose="020B0503020204020204" pitchFamily="34" charset="-122"/>
                    <a:ea typeface="微软雅黑" panose="020B0503020204020204" pitchFamily="34"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4630019" y="4924571"/>
                  <a:ext cx="4284378" cy="736677"/>
                </a:xfrm>
                <a:prstGeom prst="rect">
                  <a:avLst/>
                </a:prstGeom>
                <a:blipFill rotWithShape="1">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6" name="矩形 15"/>
              <p:cNvSpPr/>
              <p:nvPr/>
            </p:nvSpPr>
            <p:spPr>
              <a:xfrm>
                <a:off x="1119955" y="5877272"/>
                <a:ext cx="6449971" cy="7379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800" b="1" i="1" smtClean="0">
                          <a:latin typeface="Cambria Math"/>
                        </a:rPr>
                        <m:t>𝒘</m:t>
                      </m:r>
                      <m:d>
                        <m:dPr>
                          <m:ctrlPr>
                            <a:rPr lang="en-US" altLang="zh-CN" sz="1800" i="1">
                              <a:latin typeface="Cambria Math" panose="02040503050406030204" pitchFamily="18" charset="0"/>
                            </a:rPr>
                          </m:ctrlPr>
                        </m:dPr>
                        <m:e>
                          <m:r>
                            <a:rPr lang="en-US" altLang="zh-CN" sz="1800" b="1" i="1">
                              <a:latin typeface="Cambria Math"/>
                            </a:rPr>
                            <m:t>𝒊</m:t>
                          </m:r>
                          <m:r>
                            <a:rPr lang="en-US" altLang="zh-CN" sz="1800" b="1" i="1">
                              <a:latin typeface="Cambria Math"/>
                            </a:rPr>
                            <m:t>,</m:t>
                          </m:r>
                          <m:r>
                            <a:rPr lang="en-US" altLang="zh-CN" sz="1800" b="1" i="1">
                              <a:latin typeface="Cambria Math"/>
                            </a:rPr>
                            <m:t>𝒋</m:t>
                          </m:r>
                          <m:r>
                            <a:rPr lang="en-US" altLang="zh-CN" sz="1800" b="1" i="1">
                              <a:latin typeface="Cambria Math"/>
                            </a:rPr>
                            <m:t>,</m:t>
                          </m:r>
                          <m:r>
                            <a:rPr lang="en-US" altLang="zh-CN" sz="1800" b="1" i="1">
                              <a:latin typeface="Cambria Math"/>
                            </a:rPr>
                            <m:t>𝒌</m:t>
                          </m:r>
                          <m:r>
                            <a:rPr lang="en-US" altLang="zh-CN" sz="1800" b="1" i="1">
                              <a:latin typeface="Cambria Math"/>
                            </a:rPr>
                            <m:t>,</m:t>
                          </m:r>
                          <m:r>
                            <a:rPr lang="en-US" altLang="zh-CN" sz="1800" b="1" i="1">
                              <a:latin typeface="Cambria Math"/>
                            </a:rPr>
                            <m:t>𝒍</m:t>
                          </m:r>
                        </m:e>
                      </m:d>
                      <m:r>
                        <a:rPr lang="en-US" altLang="zh-CN" sz="1800" b="1" i="1">
                          <a:latin typeface="Cambria Math"/>
                        </a:rPr>
                        <m:t>=</m:t>
                      </m:r>
                      <m:func>
                        <m:funcPr>
                          <m:ctrlPr>
                            <a:rPr lang="en-US" altLang="zh-CN" sz="1800" i="1">
                              <a:latin typeface="Cambria Math" panose="02040503050406030204" pitchFamily="18" charset="0"/>
                            </a:rPr>
                          </m:ctrlPr>
                        </m:funcPr>
                        <m:fName>
                          <m:r>
                            <a:rPr lang="en-US" altLang="zh-CN" sz="1800" b="1" i="1">
                              <a:latin typeface="Cambria Math"/>
                            </a:rPr>
                            <m:t>𝒆𝒙𝒑</m:t>
                          </m:r>
                        </m:fName>
                        <m:e>
                          <m:d>
                            <m:dPr>
                              <m:ctrlPr>
                                <a:rPr lang="en-US" altLang="zh-CN" sz="1800" i="1">
                                  <a:latin typeface="Cambria Math" panose="02040503050406030204" pitchFamily="18" charset="0"/>
                                </a:rPr>
                              </m:ctrlPr>
                            </m:dPr>
                            <m:e>
                              <m:r>
                                <a:rPr lang="en-US" altLang="zh-CN" sz="1800" b="1" i="1">
                                  <a:latin typeface="Cambria Math"/>
                                </a:rPr>
                                <m:t>−</m:t>
                              </m:r>
                              <m:f>
                                <m:fPr>
                                  <m:ctrlPr>
                                    <a:rPr lang="en-US" altLang="zh-CN" sz="1800" i="1">
                                      <a:latin typeface="Cambria Math" panose="02040503050406030204" pitchFamily="18" charset="0"/>
                                    </a:rPr>
                                  </m:ctrlPr>
                                </m:fPr>
                                <m:num>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r>
                                            <a:rPr lang="en-US" altLang="zh-CN" sz="1800" b="1" i="1">
                                              <a:latin typeface="Cambria Math"/>
                                            </a:rPr>
                                            <m:t>𝒊</m:t>
                                          </m:r>
                                          <m:r>
                                            <a:rPr lang="en-US" altLang="zh-CN" sz="1800" b="1" i="1">
                                              <a:latin typeface="Cambria Math"/>
                                            </a:rPr>
                                            <m:t>−</m:t>
                                          </m:r>
                                          <m:r>
                                            <a:rPr lang="en-US" altLang="zh-CN" sz="1800" b="1" i="1">
                                              <a:latin typeface="Cambria Math"/>
                                            </a:rPr>
                                            <m:t>𝒌</m:t>
                                          </m:r>
                                        </m:e>
                                      </m:d>
                                    </m:e>
                                    <m:sup>
                                      <m:r>
                                        <a:rPr lang="en-US" altLang="zh-CN" sz="1800" b="1" i="1">
                                          <a:latin typeface="Cambria Math"/>
                                        </a:rPr>
                                        <m:t>𝟐</m:t>
                                      </m:r>
                                    </m:sup>
                                  </m:sSup>
                                  <m:r>
                                    <a:rPr lang="en-US" altLang="zh-CN" sz="1800" b="1" i="1">
                                      <a:latin typeface="Cambria Math"/>
                                    </a:rPr>
                                    <m:t>+</m:t>
                                  </m:r>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r>
                                            <a:rPr lang="en-US" altLang="zh-CN" sz="1800" b="1" i="1">
                                              <a:latin typeface="Cambria Math"/>
                                            </a:rPr>
                                            <m:t>𝒋</m:t>
                                          </m:r>
                                          <m:r>
                                            <a:rPr lang="en-US" altLang="zh-CN" sz="1800" b="1" i="1">
                                              <a:latin typeface="Cambria Math"/>
                                            </a:rPr>
                                            <m:t>−</m:t>
                                          </m:r>
                                          <m:r>
                                            <a:rPr lang="en-US" altLang="zh-CN" sz="1800" b="1" i="1">
                                              <a:latin typeface="Cambria Math"/>
                                            </a:rPr>
                                            <m:t>𝒍</m:t>
                                          </m:r>
                                        </m:e>
                                      </m:d>
                                    </m:e>
                                    <m:sup>
                                      <m:r>
                                        <a:rPr lang="en-US" altLang="zh-CN" sz="1800" b="1" i="1">
                                          <a:latin typeface="Cambria Math"/>
                                        </a:rPr>
                                        <m:t>𝟐</m:t>
                                      </m:r>
                                    </m:sup>
                                  </m:sSup>
                                </m:num>
                                <m:den>
                                  <m:r>
                                    <a:rPr lang="en-US" altLang="zh-CN" sz="1800" b="1" i="1">
                                      <a:latin typeface="Cambria Math"/>
                                    </a:rPr>
                                    <m:t>𝟐</m:t>
                                  </m:r>
                                  <m:sSubSup>
                                    <m:sSubSupPr>
                                      <m:ctrlPr>
                                        <a:rPr lang="en-US" altLang="zh-CN" sz="1800" i="1">
                                          <a:latin typeface="Cambria Math" panose="02040503050406030204" pitchFamily="18" charset="0"/>
                                        </a:rPr>
                                      </m:ctrlPr>
                                    </m:sSubSupPr>
                                    <m:e>
                                      <m:sSub>
                                        <m:sSubPr>
                                          <m:ctrlPr>
                                            <a:rPr lang="en-US" altLang="zh-CN" sz="1800" i="1">
                                              <a:latin typeface="Cambria Math" panose="02040503050406030204" pitchFamily="18" charset="0"/>
                                            </a:rPr>
                                          </m:ctrlPr>
                                        </m:sSubPr>
                                        <m:e>
                                          <m:r>
                                            <a:rPr lang="zh-CN" altLang="en-US" sz="1800" b="1" i="1">
                                              <a:latin typeface="Cambria Math"/>
                                            </a:rPr>
                                            <m:t>𝝈</m:t>
                                          </m:r>
                                        </m:e>
                                        <m:sub>
                                          <m:r>
                                            <a:rPr lang="en-US" altLang="zh-CN" sz="1800" b="1" i="1">
                                              <a:latin typeface="Cambria Math"/>
                                            </a:rPr>
                                            <m:t>𝒅</m:t>
                                          </m:r>
                                        </m:sub>
                                      </m:sSub>
                                    </m:e>
                                    <m:sub/>
                                    <m:sup>
                                      <m:r>
                                        <a:rPr lang="en-US" altLang="zh-CN" sz="1800" b="1" i="1">
                                          <a:latin typeface="Cambria Math"/>
                                        </a:rPr>
                                        <m:t>𝟐</m:t>
                                      </m:r>
                                    </m:sup>
                                  </m:sSubSup>
                                </m:den>
                              </m:f>
                              <m:r>
                                <a:rPr lang="en-US" altLang="zh-CN" sz="1800" b="1" i="1" smtClean="0">
                                  <a:latin typeface="Cambria Math"/>
                                </a:rPr>
                                <m:t>−</m:t>
                              </m:r>
                              <m:f>
                                <m:fPr>
                                  <m:ctrlPr>
                                    <a:rPr lang="en-US" altLang="zh-CN" sz="1800" i="1">
                                      <a:latin typeface="Cambria Math" panose="02040503050406030204" pitchFamily="18" charset="0"/>
                                    </a:rPr>
                                  </m:ctrlPr>
                                </m:fPr>
                                <m:num>
                                  <m:sSup>
                                    <m:sSupPr>
                                      <m:ctrlPr>
                                        <a:rPr lang="en-US" altLang="zh-CN" sz="1800" i="1">
                                          <a:latin typeface="Cambria Math" panose="02040503050406030204" pitchFamily="18" charset="0"/>
                                        </a:rPr>
                                      </m:ctrlPr>
                                    </m:sSupPr>
                                    <m:e>
                                      <m:d>
                                        <m:dPr>
                                          <m:begChr m:val="‖"/>
                                          <m:endChr m:val="‖"/>
                                          <m:ctrlPr>
                                            <a:rPr lang="en-US" altLang="zh-CN" sz="1800" i="1">
                                              <a:latin typeface="Cambria Math" panose="02040503050406030204" pitchFamily="18" charset="0"/>
                                            </a:rPr>
                                          </m:ctrlPr>
                                        </m:dPr>
                                        <m:e>
                                          <m:r>
                                            <a:rPr lang="en-US" altLang="zh-CN" sz="1800" b="1" i="1">
                                              <a:latin typeface="Cambria Math"/>
                                            </a:rPr>
                                            <m:t>𝒇</m:t>
                                          </m:r>
                                          <m:d>
                                            <m:dPr>
                                              <m:ctrlPr>
                                                <a:rPr lang="en-US" altLang="zh-CN" sz="1800" i="1">
                                                  <a:latin typeface="Cambria Math" panose="02040503050406030204" pitchFamily="18" charset="0"/>
                                                </a:rPr>
                                              </m:ctrlPr>
                                            </m:dPr>
                                            <m:e>
                                              <m:r>
                                                <a:rPr lang="en-US" altLang="zh-CN" sz="1800" b="1" i="1">
                                                  <a:latin typeface="Cambria Math"/>
                                                </a:rPr>
                                                <m:t>𝒊</m:t>
                                              </m:r>
                                              <m:r>
                                                <a:rPr lang="en-US" altLang="zh-CN" sz="1800" b="1" i="1">
                                                  <a:latin typeface="Cambria Math"/>
                                                </a:rPr>
                                                <m:t>,</m:t>
                                              </m:r>
                                              <m:r>
                                                <a:rPr lang="en-US" altLang="zh-CN" sz="1800" b="1" i="1">
                                                  <a:latin typeface="Cambria Math"/>
                                                </a:rPr>
                                                <m:t>𝒋</m:t>
                                              </m:r>
                                            </m:e>
                                          </m:d>
                                          <m:r>
                                            <a:rPr lang="en-US" altLang="zh-CN" sz="1800" b="1" i="1">
                                              <a:latin typeface="Cambria Math"/>
                                            </a:rPr>
                                            <m:t>−</m:t>
                                          </m:r>
                                          <m:r>
                                            <a:rPr lang="en-US" altLang="zh-CN" sz="1800" b="1" i="1">
                                              <a:latin typeface="Cambria Math"/>
                                            </a:rPr>
                                            <m:t>𝒇</m:t>
                                          </m:r>
                                          <m:r>
                                            <a:rPr lang="en-US" altLang="zh-CN" sz="1800" b="1" i="1">
                                              <a:latin typeface="Cambria Math"/>
                                            </a:rPr>
                                            <m:t>(</m:t>
                                          </m:r>
                                          <m:r>
                                            <a:rPr lang="en-US" altLang="zh-CN" sz="1800" b="1" i="1">
                                              <a:latin typeface="Cambria Math"/>
                                            </a:rPr>
                                            <m:t>𝒌</m:t>
                                          </m:r>
                                          <m:r>
                                            <a:rPr lang="en-US" altLang="zh-CN" sz="1800" b="1" i="1">
                                              <a:latin typeface="Cambria Math"/>
                                            </a:rPr>
                                            <m:t>,</m:t>
                                          </m:r>
                                          <m:r>
                                            <a:rPr lang="en-US" altLang="zh-CN" sz="1800" b="1" i="1">
                                              <a:latin typeface="Cambria Math"/>
                                            </a:rPr>
                                            <m:t>𝒍</m:t>
                                          </m:r>
                                          <m:r>
                                            <a:rPr lang="en-US" altLang="zh-CN" sz="1800" b="1" i="1">
                                              <a:latin typeface="Cambria Math"/>
                                            </a:rPr>
                                            <m:t>)</m:t>
                                          </m:r>
                                        </m:e>
                                      </m:d>
                                    </m:e>
                                    <m:sup>
                                      <m:r>
                                        <a:rPr lang="en-US" altLang="zh-CN" sz="1800" b="1" i="1">
                                          <a:latin typeface="Cambria Math"/>
                                        </a:rPr>
                                        <m:t>𝟐</m:t>
                                      </m:r>
                                    </m:sup>
                                  </m:sSup>
                                </m:num>
                                <m:den>
                                  <m:r>
                                    <a:rPr lang="en-US" altLang="zh-CN" sz="1800" b="1" i="1">
                                      <a:latin typeface="Cambria Math"/>
                                    </a:rPr>
                                    <m:t>𝟐</m:t>
                                  </m:r>
                                  <m:sSubSup>
                                    <m:sSubSupPr>
                                      <m:ctrlPr>
                                        <a:rPr lang="en-US" altLang="zh-CN" sz="1800" i="1">
                                          <a:latin typeface="Cambria Math" panose="02040503050406030204" pitchFamily="18" charset="0"/>
                                        </a:rPr>
                                      </m:ctrlPr>
                                    </m:sSubSupPr>
                                    <m:e>
                                      <m:sSub>
                                        <m:sSubPr>
                                          <m:ctrlPr>
                                            <a:rPr lang="en-US" altLang="zh-CN" sz="1800" i="1">
                                              <a:latin typeface="Cambria Math" panose="02040503050406030204" pitchFamily="18" charset="0"/>
                                            </a:rPr>
                                          </m:ctrlPr>
                                        </m:sSubPr>
                                        <m:e>
                                          <m:r>
                                            <a:rPr lang="zh-CN" altLang="en-US" sz="1800" b="1" i="1">
                                              <a:latin typeface="Cambria Math"/>
                                            </a:rPr>
                                            <m:t>𝝈</m:t>
                                          </m:r>
                                        </m:e>
                                        <m:sub>
                                          <m:r>
                                            <a:rPr lang="en-US" altLang="zh-CN" sz="1800" b="1" i="1">
                                              <a:latin typeface="Cambria Math"/>
                                            </a:rPr>
                                            <m:t>𝒓</m:t>
                                          </m:r>
                                        </m:sub>
                                      </m:sSub>
                                    </m:e>
                                    <m:sub/>
                                    <m:sup>
                                      <m:r>
                                        <a:rPr lang="en-US" altLang="zh-CN" sz="1800" b="1" i="1">
                                          <a:latin typeface="Cambria Math"/>
                                        </a:rPr>
                                        <m:t>𝟐</m:t>
                                      </m:r>
                                    </m:sup>
                                  </m:sSubSup>
                                </m:den>
                              </m:f>
                            </m:e>
                          </m:d>
                        </m:e>
                      </m:func>
                    </m:oMath>
                  </m:oMathPara>
                </a14:m>
                <a:endParaRPr lang="zh-CN" altLang="en-US" sz="1800" i="1">
                  <a:latin typeface="微软雅黑" panose="020B0503020204020204" pitchFamily="34" charset="-122"/>
                  <a:ea typeface="微软雅黑" panose="020B0503020204020204" pitchFamily="34" charset="-122"/>
                </a:endParaRPr>
              </a:p>
            </p:txBody>
          </p:sp>
        </mc:Choice>
        <mc:Fallback xmlns="">
          <p:sp>
            <p:nvSpPr>
              <p:cNvPr id="16" name="矩形 15"/>
              <p:cNvSpPr>
                <a:spLocks noRot="1" noChangeAspect="1" noMove="1" noResize="1" noEditPoints="1" noAdjustHandles="1" noChangeArrowheads="1" noChangeShapeType="1" noTextEdit="1"/>
              </p:cNvSpPr>
              <p:nvPr/>
            </p:nvSpPr>
            <p:spPr>
              <a:xfrm>
                <a:off x="1119955" y="5877272"/>
                <a:ext cx="6449971" cy="737959"/>
              </a:xfrm>
              <a:prstGeom prst="rect">
                <a:avLst/>
              </a:prstGeom>
              <a:blipFill rotWithShape="1">
                <a:blip r:embed="rId7"/>
                <a:stretch>
                  <a:fillRect/>
                </a:stretch>
              </a:blipFill>
            </p:spPr>
            <p:txBody>
              <a:bodyPr/>
              <a:lstStyle/>
              <a:p>
                <a:r>
                  <a:rPr lang="zh-CN" altLang="en-US">
                    <a:noFill/>
                  </a:rPr>
                  <a:t> </a:t>
                </a:r>
              </a:p>
            </p:txBody>
          </p:sp>
        </mc:Fallback>
      </mc:AlternateContent>
      <p:sp>
        <p:nvSpPr>
          <p:cNvPr id="21" name="矩形 20"/>
          <p:cNvSpPr/>
          <p:nvPr/>
        </p:nvSpPr>
        <p:spPr>
          <a:xfrm>
            <a:off x="709774" y="2833632"/>
            <a:ext cx="1778433" cy="400110"/>
          </a:xfrm>
          <a:prstGeom prst="rect">
            <a:avLst/>
          </a:prstGeom>
        </p:spPr>
        <p:txBody>
          <a:bodyPr wrap="square">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滤波器公式：</a:t>
            </a:r>
          </a:p>
        </p:txBody>
      </p:sp>
      <p:grpSp>
        <p:nvGrpSpPr>
          <p:cNvPr id="2" name="组合 1"/>
          <p:cNvGrpSpPr/>
          <p:nvPr/>
        </p:nvGrpSpPr>
        <p:grpSpPr>
          <a:xfrm>
            <a:off x="1592357" y="4123467"/>
            <a:ext cx="6218466" cy="840612"/>
            <a:chOff x="1592357" y="4123467"/>
            <a:chExt cx="6218466" cy="840612"/>
          </a:xfrm>
        </p:grpSpPr>
        <p:sp>
          <p:nvSpPr>
            <p:cNvPr id="17" name="矩形 16"/>
            <p:cNvSpPr/>
            <p:nvPr/>
          </p:nvSpPr>
          <p:spPr>
            <a:xfrm>
              <a:off x="1592357" y="4427820"/>
              <a:ext cx="2088233" cy="369332"/>
            </a:xfrm>
            <a:prstGeom prst="rect">
              <a:avLst/>
            </a:prstGeom>
          </p:spPr>
          <p:txBody>
            <a:bodyPr wrap="square">
              <a:spAutoFit/>
            </a:bodyPr>
            <a:lstStyle/>
            <a:p>
              <a:r>
                <a:rPr lang="zh-CN" altLang="en-US" sz="1800" b="0" dirty="0">
                  <a:solidFill>
                    <a:schemeClr val="tx1"/>
                  </a:solidFill>
                  <a:latin typeface="微软雅黑" panose="020B0503020204020204" pitchFamily="34" charset="-122"/>
                  <a:ea typeface="微软雅黑" panose="020B0503020204020204" pitchFamily="34" charset="-122"/>
                </a:rPr>
                <a:t>几何空间距离信息</a:t>
              </a:r>
            </a:p>
          </p:txBody>
        </p:sp>
        <p:sp>
          <p:nvSpPr>
            <p:cNvPr id="20" name="矩形 19"/>
            <p:cNvSpPr/>
            <p:nvPr/>
          </p:nvSpPr>
          <p:spPr>
            <a:xfrm>
              <a:off x="5968644" y="4370501"/>
              <a:ext cx="1842179" cy="369332"/>
            </a:xfrm>
            <a:prstGeom prst="rect">
              <a:avLst/>
            </a:prstGeom>
          </p:spPr>
          <p:txBody>
            <a:bodyPr wrap="square">
              <a:spAutoFit/>
            </a:bodyPr>
            <a:lstStyle/>
            <a:p>
              <a:pPr algn="ctr"/>
              <a:r>
                <a:rPr lang="zh-CN" altLang="en-US" sz="1800" b="0">
                  <a:solidFill>
                    <a:schemeClr val="tx1"/>
                  </a:solidFill>
                  <a:latin typeface="微软雅黑" panose="020B0503020204020204" pitchFamily="34" charset="-122"/>
                  <a:ea typeface="微软雅黑" panose="020B0503020204020204" pitchFamily="34" charset="-122"/>
                </a:rPr>
                <a:t>灰度差值信息</a:t>
              </a:r>
            </a:p>
          </p:txBody>
        </p:sp>
        <p:sp>
          <p:nvSpPr>
            <p:cNvPr id="18" name="下箭头 17"/>
            <p:cNvSpPr/>
            <p:nvPr/>
          </p:nvSpPr>
          <p:spPr bwMode="auto">
            <a:xfrm rot="2465536">
              <a:off x="3706680" y="4123467"/>
              <a:ext cx="299962" cy="840612"/>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3" name="下箭头 22"/>
            <p:cNvSpPr/>
            <p:nvPr/>
          </p:nvSpPr>
          <p:spPr bwMode="auto">
            <a:xfrm rot="18196308">
              <a:off x="5799680" y="4153467"/>
              <a:ext cx="299962" cy="1014077"/>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nvGrpSpPr>
          <p:cNvPr id="22" name="Group 3"/>
          <p:cNvGrpSpPr>
            <a:grpSpLocks/>
          </p:cNvGrpSpPr>
          <p:nvPr/>
        </p:nvGrpSpPr>
        <p:grpSpPr bwMode="auto">
          <a:xfrm>
            <a:off x="112075" y="44624"/>
            <a:ext cx="9035889" cy="647700"/>
            <a:chOff x="113" y="119"/>
            <a:chExt cx="5578" cy="408"/>
          </a:xfrm>
        </p:grpSpPr>
        <p:sp>
          <p:nvSpPr>
            <p:cNvPr id="24"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二、点云滤波</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5"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9" name="灯片编号占位符 8"/>
          <p:cNvSpPr>
            <a:spLocks noGrp="1"/>
          </p:cNvSpPr>
          <p:nvPr>
            <p:ph type="sldNum" sz="quarter" idx="12"/>
          </p:nvPr>
        </p:nvSpPr>
        <p:spPr/>
        <p:txBody>
          <a:bodyPr/>
          <a:lstStyle/>
          <a:p>
            <a:fld id="{7347B80C-AA43-4929-B396-1C9CA25DAE9E}" type="slidenum">
              <a:rPr lang="en-US" altLang="zh-CN" smtClean="0"/>
              <a:pPr/>
              <a:t>14</a:t>
            </a:fld>
            <a:r>
              <a:rPr lang="en-US" altLang="zh-CN"/>
              <a:t>/92</a:t>
            </a:r>
          </a:p>
        </p:txBody>
      </p:sp>
      <p:sp>
        <p:nvSpPr>
          <p:cNvPr id="8" name="椭圆 7"/>
          <p:cNvSpPr/>
          <p:nvPr/>
        </p:nvSpPr>
        <p:spPr bwMode="auto">
          <a:xfrm>
            <a:off x="7185159" y="2704419"/>
            <a:ext cx="111524" cy="107281"/>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26" name="椭圆 25"/>
          <p:cNvSpPr/>
          <p:nvPr/>
        </p:nvSpPr>
        <p:spPr bwMode="auto">
          <a:xfrm>
            <a:off x="7525038" y="2699055"/>
            <a:ext cx="92169" cy="118009"/>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27" name="椭圆 26"/>
          <p:cNvSpPr/>
          <p:nvPr/>
        </p:nvSpPr>
        <p:spPr bwMode="auto">
          <a:xfrm>
            <a:off x="7853392" y="2695250"/>
            <a:ext cx="111524" cy="107281"/>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28" name="椭圆 27"/>
          <p:cNvSpPr/>
          <p:nvPr/>
        </p:nvSpPr>
        <p:spPr bwMode="auto">
          <a:xfrm>
            <a:off x="8193271" y="2689886"/>
            <a:ext cx="92169" cy="118009"/>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29" name="椭圆 28"/>
          <p:cNvSpPr/>
          <p:nvPr/>
        </p:nvSpPr>
        <p:spPr bwMode="auto">
          <a:xfrm>
            <a:off x="8553311" y="2688722"/>
            <a:ext cx="92169" cy="118009"/>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30" name="椭圆 29"/>
          <p:cNvSpPr/>
          <p:nvPr/>
        </p:nvSpPr>
        <p:spPr bwMode="auto">
          <a:xfrm>
            <a:off x="7164288" y="3056723"/>
            <a:ext cx="111524" cy="107281"/>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31" name="椭圆 30"/>
          <p:cNvSpPr/>
          <p:nvPr/>
        </p:nvSpPr>
        <p:spPr bwMode="auto">
          <a:xfrm>
            <a:off x="7504167" y="3051359"/>
            <a:ext cx="92169" cy="118009"/>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32" name="椭圆 31"/>
          <p:cNvSpPr/>
          <p:nvPr/>
        </p:nvSpPr>
        <p:spPr bwMode="auto">
          <a:xfrm>
            <a:off x="7832521" y="3047554"/>
            <a:ext cx="111524" cy="107281"/>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33" name="椭圆 32"/>
          <p:cNvSpPr/>
          <p:nvPr/>
        </p:nvSpPr>
        <p:spPr bwMode="auto">
          <a:xfrm>
            <a:off x="8172400" y="3042190"/>
            <a:ext cx="92169" cy="118009"/>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34" name="椭圆 33"/>
          <p:cNvSpPr/>
          <p:nvPr/>
        </p:nvSpPr>
        <p:spPr bwMode="auto">
          <a:xfrm>
            <a:off x="8532440" y="3041026"/>
            <a:ext cx="92169" cy="118009"/>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35" name="椭圆 34"/>
          <p:cNvSpPr/>
          <p:nvPr/>
        </p:nvSpPr>
        <p:spPr bwMode="auto">
          <a:xfrm>
            <a:off x="7185159" y="3380627"/>
            <a:ext cx="111524" cy="107281"/>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36" name="椭圆 35"/>
          <p:cNvSpPr/>
          <p:nvPr/>
        </p:nvSpPr>
        <p:spPr bwMode="auto">
          <a:xfrm>
            <a:off x="7525038" y="3375263"/>
            <a:ext cx="92169" cy="118009"/>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37" name="椭圆 36"/>
          <p:cNvSpPr/>
          <p:nvPr/>
        </p:nvSpPr>
        <p:spPr bwMode="auto">
          <a:xfrm>
            <a:off x="7853392" y="3371458"/>
            <a:ext cx="111524" cy="107281"/>
          </a:xfrm>
          <a:prstGeom prst="ellipse">
            <a:avLst/>
          </a:prstGeom>
          <a:solidFill>
            <a:srgbClr val="0000FF"/>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38" name="椭圆 37"/>
          <p:cNvSpPr/>
          <p:nvPr/>
        </p:nvSpPr>
        <p:spPr bwMode="auto">
          <a:xfrm>
            <a:off x="8193271" y="3366094"/>
            <a:ext cx="92169" cy="118009"/>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39" name="椭圆 38"/>
          <p:cNvSpPr/>
          <p:nvPr/>
        </p:nvSpPr>
        <p:spPr bwMode="auto">
          <a:xfrm>
            <a:off x="8553311" y="3364930"/>
            <a:ext cx="92169" cy="118009"/>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40" name="椭圆 39"/>
          <p:cNvSpPr/>
          <p:nvPr/>
        </p:nvSpPr>
        <p:spPr bwMode="auto">
          <a:xfrm>
            <a:off x="7185159" y="3640523"/>
            <a:ext cx="111524" cy="107281"/>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41" name="椭圆 40"/>
          <p:cNvSpPr/>
          <p:nvPr/>
        </p:nvSpPr>
        <p:spPr bwMode="auto">
          <a:xfrm>
            <a:off x="7525038" y="3635159"/>
            <a:ext cx="92169" cy="118009"/>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42" name="椭圆 41"/>
          <p:cNvSpPr/>
          <p:nvPr/>
        </p:nvSpPr>
        <p:spPr bwMode="auto">
          <a:xfrm>
            <a:off x="7853392" y="3631354"/>
            <a:ext cx="111524" cy="107281"/>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43" name="椭圆 42"/>
          <p:cNvSpPr/>
          <p:nvPr/>
        </p:nvSpPr>
        <p:spPr bwMode="auto">
          <a:xfrm>
            <a:off x="8193271" y="3625990"/>
            <a:ext cx="92169" cy="118009"/>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44" name="椭圆 43"/>
          <p:cNvSpPr/>
          <p:nvPr/>
        </p:nvSpPr>
        <p:spPr bwMode="auto">
          <a:xfrm>
            <a:off x="8553311" y="3624826"/>
            <a:ext cx="92169" cy="118009"/>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45" name="椭圆 44"/>
          <p:cNvSpPr/>
          <p:nvPr/>
        </p:nvSpPr>
        <p:spPr bwMode="auto">
          <a:xfrm>
            <a:off x="7216135" y="3948753"/>
            <a:ext cx="111524" cy="107281"/>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46" name="椭圆 45"/>
          <p:cNvSpPr/>
          <p:nvPr/>
        </p:nvSpPr>
        <p:spPr bwMode="auto">
          <a:xfrm>
            <a:off x="7556014" y="3943389"/>
            <a:ext cx="92169" cy="118009"/>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47" name="椭圆 46"/>
          <p:cNvSpPr/>
          <p:nvPr/>
        </p:nvSpPr>
        <p:spPr bwMode="auto">
          <a:xfrm>
            <a:off x="7884368" y="3939584"/>
            <a:ext cx="111524" cy="107281"/>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48" name="椭圆 47"/>
          <p:cNvSpPr/>
          <p:nvPr/>
        </p:nvSpPr>
        <p:spPr bwMode="auto">
          <a:xfrm>
            <a:off x="8224247" y="3934220"/>
            <a:ext cx="92169" cy="118009"/>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49" name="椭圆 48"/>
          <p:cNvSpPr/>
          <p:nvPr/>
        </p:nvSpPr>
        <p:spPr bwMode="auto">
          <a:xfrm>
            <a:off x="8584287" y="3933056"/>
            <a:ext cx="92169" cy="118009"/>
          </a:xfrm>
          <a:prstGeom prst="ellipse">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mc:AlternateContent xmlns:mc="http://schemas.openxmlformats.org/markup-compatibility/2006" xmlns:a14="http://schemas.microsoft.com/office/drawing/2010/main">
        <mc:Choice Requires="a14">
          <p:sp>
            <p:nvSpPr>
              <p:cNvPr id="10" name="矩形 9"/>
              <p:cNvSpPr/>
              <p:nvPr/>
            </p:nvSpPr>
            <p:spPr>
              <a:xfrm>
                <a:off x="7570025" y="3111478"/>
                <a:ext cx="6952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1800" i="1">
                              <a:latin typeface="Cambria Math" panose="02040503050406030204" pitchFamily="18" charset="0"/>
                            </a:rPr>
                          </m:ctrlPr>
                        </m:dPr>
                        <m:e>
                          <m:r>
                            <a:rPr lang="en-US" altLang="zh-CN" sz="1800" i="1">
                              <a:latin typeface="Cambria Math"/>
                            </a:rPr>
                            <m:t>𝒊</m:t>
                          </m:r>
                          <m:r>
                            <a:rPr lang="en-US" altLang="zh-CN" sz="1800" i="1">
                              <a:latin typeface="Cambria Math"/>
                            </a:rPr>
                            <m:t>,</m:t>
                          </m:r>
                          <m:r>
                            <a:rPr lang="en-US" altLang="zh-CN" sz="1800" i="1">
                              <a:latin typeface="Cambria Math"/>
                            </a:rPr>
                            <m:t>𝒋</m:t>
                          </m:r>
                        </m:e>
                      </m:d>
                    </m:oMath>
                  </m:oMathPara>
                </a14:m>
                <a:endParaRPr lang="zh-CN" altLang="en-US" sz="1800"/>
              </a:p>
            </p:txBody>
          </p:sp>
        </mc:Choice>
        <mc:Fallback xmlns="">
          <p:sp>
            <p:nvSpPr>
              <p:cNvPr id="10" name="矩形 9"/>
              <p:cNvSpPr>
                <a:spLocks noRot="1" noChangeAspect="1" noMove="1" noResize="1" noEditPoints="1" noAdjustHandles="1" noChangeArrowheads="1" noChangeShapeType="1" noTextEdit="1"/>
              </p:cNvSpPr>
              <p:nvPr/>
            </p:nvSpPr>
            <p:spPr>
              <a:xfrm>
                <a:off x="7570025" y="3111478"/>
                <a:ext cx="695254" cy="369332"/>
              </a:xfrm>
              <a:prstGeom prst="rect">
                <a:avLst/>
              </a:prstGeom>
              <a:blipFill rotWithShape="1">
                <a:blip r:embed="rId8"/>
                <a:stretch>
                  <a:fillRect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7838603" y="2388727"/>
                <a:ext cx="7465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1800" i="1">
                              <a:latin typeface="Cambria Math" panose="02040503050406030204" pitchFamily="18" charset="0"/>
                            </a:rPr>
                          </m:ctrlPr>
                        </m:dPr>
                        <m:e>
                          <m:r>
                            <a:rPr lang="en-US" altLang="zh-CN" sz="1800" i="1">
                              <a:latin typeface="Cambria Math"/>
                            </a:rPr>
                            <m:t>𝒌</m:t>
                          </m:r>
                          <m:r>
                            <a:rPr lang="en-US" altLang="zh-CN" sz="1800" i="1">
                              <a:latin typeface="Cambria Math"/>
                            </a:rPr>
                            <m:t>,</m:t>
                          </m:r>
                          <m:r>
                            <a:rPr lang="en-US" altLang="zh-CN" sz="1800" i="1">
                              <a:latin typeface="Cambria Math"/>
                            </a:rPr>
                            <m:t>𝒍</m:t>
                          </m:r>
                        </m:e>
                      </m:d>
                    </m:oMath>
                  </m:oMathPara>
                </a14:m>
                <a:endParaRPr lang="zh-CN" altLang="en-US" sz="1800"/>
              </a:p>
            </p:txBody>
          </p:sp>
        </mc:Choice>
        <mc:Fallback xmlns="">
          <p:sp>
            <p:nvSpPr>
              <p:cNvPr id="13" name="矩形 12"/>
              <p:cNvSpPr>
                <a:spLocks noRot="1" noChangeAspect="1" noMove="1" noResize="1" noEditPoints="1" noAdjustHandles="1" noChangeArrowheads="1" noChangeShapeType="1" noTextEdit="1"/>
              </p:cNvSpPr>
              <p:nvPr/>
            </p:nvSpPr>
            <p:spPr>
              <a:xfrm>
                <a:off x="7838603" y="2388727"/>
                <a:ext cx="746550" cy="369332"/>
              </a:xfrm>
              <a:prstGeom prst="rect">
                <a:avLst/>
              </a:prstGeom>
              <a:blipFill rotWithShape="1">
                <a:blip r:embed="rId9"/>
                <a:stretch>
                  <a:fillRect b="-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694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 name="Group 3"/>
          <p:cNvGrpSpPr>
            <a:grpSpLocks/>
          </p:cNvGrpSpPr>
          <p:nvPr/>
        </p:nvGrpSpPr>
        <p:grpSpPr bwMode="auto">
          <a:xfrm>
            <a:off x="112075" y="44624"/>
            <a:ext cx="9035889" cy="647700"/>
            <a:chOff x="113" y="119"/>
            <a:chExt cx="5578" cy="408"/>
          </a:xfrm>
        </p:grpSpPr>
        <p:sp>
          <p:nvSpPr>
            <p:cNvPr id="9"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二、点云滤波</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10"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6" name="矩形 5"/>
          <p:cNvSpPr/>
          <p:nvPr/>
        </p:nvSpPr>
        <p:spPr>
          <a:xfrm>
            <a:off x="25554" y="1269043"/>
            <a:ext cx="9137653" cy="1092607"/>
          </a:xfrm>
          <a:prstGeom prst="rect">
            <a:avLst/>
          </a:prstGeom>
          <a:noFill/>
        </p:spPr>
        <p:txBody>
          <a:bodyPr wrap="square" rtlCol="0">
            <a:spAutoFit/>
          </a:bodyPr>
          <a:lstStyle/>
          <a:p>
            <a:pPr marL="342900" lvl="1" indent="-342900">
              <a:lnSpc>
                <a:spcPct val="150000"/>
              </a:lnSpc>
              <a:spcBef>
                <a:spcPts val="600"/>
              </a:spcBef>
              <a:buFont typeface="Wingdings" panose="05000000000000000000" pitchFamily="2" charset="2"/>
              <a:buChar char="ü"/>
            </a:pPr>
            <a:r>
              <a:rPr lang="zh-CN" altLang="en-US" sz="2000">
                <a:solidFill>
                  <a:srgbClr val="0000FF"/>
                </a:solidFill>
                <a:latin typeface="+mj-lt"/>
                <a:ea typeface="微软雅黑" panose="020B0503020204020204" pitchFamily="34" charset="-122"/>
              </a:rPr>
              <a:t>滤波目标值：</a:t>
            </a:r>
            <a:r>
              <a:rPr lang="zh-CN" altLang="en-US" sz="2000">
                <a:solidFill>
                  <a:srgbClr val="FF0000"/>
                </a:solidFill>
                <a:latin typeface="+mj-lt"/>
                <a:ea typeface="微软雅黑" panose="020B0503020204020204" pitchFamily="34" charset="-122"/>
              </a:rPr>
              <a:t>深度</a:t>
            </a:r>
            <a:r>
              <a:rPr lang="zh-CN" altLang="en-US" sz="2000">
                <a:solidFill>
                  <a:schemeClr val="tx1"/>
                </a:solidFill>
                <a:latin typeface="+mj-lt"/>
                <a:ea typeface="微软雅黑" panose="020B0503020204020204" pitchFamily="34" charset="-122"/>
              </a:rPr>
              <a:t>信息</a:t>
            </a:r>
            <a:r>
              <a:rPr lang="zh-CN" altLang="en-US" sz="2000">
                <a:solidFill>
                  <a:srgbClr val="0000FF"/>
                </a:solidFill>
                <a:latin typeface="+mj-lt"/>
                <a:ea typeface="微软雅黑" panose="020B0503020204020204" pitchFamily="34" charset="-122"/>
              </a:rPr>
              <a:t>（</a:t>
            </a:r>
            <a:r>
              <a:rPr lang="en-US" altLang="zh-CN" sz="2000">
                <a:solidFill>
                  <a:srgbClr val="0000FF"/>
                </a:solidFill>
                <a:latin typeface="+mj-lt"/>
                <a:ea typeface="微软雅黑" panose="020B0503020204020204" pitchFamily="34" charset="-122"/>
              </a:rPr>
              <a:t>x, y</a:t>
            </a:r>
            <a:r>
              <a:rPr lang="zh-CN" altLang="en-US" sz="2000">
                <a:solidFill>
                  <a:srgbClr val="0000FF"/>
                </a:solidFill>
                <a:latin typeface="+mj-lt"/>
                <a:ea typeface="微软雅黑" panose="020B0503020204020204" pitchFamily="34" charset="-122"/>
              </a:rPr>
              <a:t>方向通常决定视场）</a:t>
            </a:r>
            <a:endParaRPr lang="en-US" altLang="zh-CN" sz="2000">
              <a:solidFill>
                <a:srgbClr val="0000FF"/>
              </a:solidFill>
              <a:latin typeface="+mj-lt"/>
              <a:ea typeface="微软雅黑" panose="020B0503020204020204" pitchFamily="34" charset="-122"/>
            </a:endParaRPr>
          </a:p>
          <a:p>
            <a:pPr marL="342900" lvl="1" indent="-342900">
              <a:lnSpc>
                <a:spcPct val="150000"/>
              </a:lnSpc>
              <a:spcBef>
                <a:spcPts val="600"/>
              </a:spcBef>
              <a:buFont typeface="Wingdings" panose="05000000000000000000" pitchFamily="2" charset="2"/>
              <a:buChar char="ü"/>
            </a:pPr>
            <a:r>
              <a:rPr lang="zh-CN" altLang="en-US" sz="2000">
                <a:solidFill>
                  <a:srgbClr val="0000FF"/>
                </a:solidFill>
                <a:latin typeface="+mj-lt"/>
                <a:ea typeface="微软雅黑" panose="020B0503020204020204" pitchFamily="34" charset="-122"/>
              </a:rPr>
              <a:t>如何确定两部分信息？ （对应于图像中的像素点灰度差值和像素点距离）</a:t>
            </a:r>
            <a:r>
              <a:rPr lang="zh-CN" altLang="en-US" sz="2000">
                <a:solidFill>
                  <a:schemeClr val="tx1"/>
                </a:solidFill>
                <a:latin typeface="+mj-lt"/>
                <a:ea typeface="微软雅黑" panose="020B0503020204020204" pitchFamily="34" charset="-122"/>
              </a:rPr>
              <a:t>        </a:t>
            </a:r>
          </a:p>
        </p:txBody>
      </p:sp>
      <p:grpSp>
        <p:nvGrpSpPr>
          <p:cNvPr id="5" name="组合 4"/>
          <p:cNvGrpSpPr/>
          <p:nvPr/>
        </p:nvGrpSpPr>
        <p:grpSpPr>
          <a:xfrm>
            <a:off x="539552" y="4581128"/>
            <a:ext cx="7971243" cy="2120953"/>
            <a:chOff x="539552" y="4437112"/>
            <a:chExt cx="7971243" cy="2120953"/>
          </a:xfrm>
        </p:grpSpPr>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481615"/>
              <a:ext cx="2914650"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1920" y="4520662"/>
              <a:ext cx="4658875" cy="1860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5940152" y="5244744"/>
              <a:ext cx="576064" cy="461665"/>
            </a:xfrm>
            <a:prstGeom prst="rect">
              <a:avLst/>
            </a:prstGeom>
            <a:noFill/>
          </p:spPr>
          <p:txBody>
            <a:bodyPr wrap="square" rtlCol="0">
              <a:spAutoFit/>
            </a:bodyPr>
            <a:lstStyle/>
            <a:p>
              <a:r>
                <a:rPr lang="zh-CN" altLang="en-US" sz="1200">
                  <a:solidFill>
                    <a:srgbClr val="006600"/>
                  </a:solidFill>
                  <a:latin typeface="+mj-lt"/>
                  <a:ea typeface="黑体" panose="02010609060101010101" pitchFamily="49" charset="-122"/>
                </a:rPr>
                <a:t>中心点</a:t>
              </a:r>
              <a:r>
                <a:rPr lang="en-US" altLang="zh-CN" sz="1200">
                  <a:solidFill>
                    <a:srgbClr val="006600"/>
                  </a:solidFill>
                  <a:latin typeface="+mj-lt"/>
                  <a:ea typeface="黑体" panose="02010609060101010101" pitchFamily="49" charset="-122"/>
                </a:rPr>
                <a:t>P</a:t>
              </a:r>
              <a:endParaRPr lang="zh-CN" altLang="en-US" sz="1200">
                <a:solidFill>
                  <a:srgbClr val="006600"/>
                </a:solidFill>
                <a:latin typeface="+mj-lt"/>
                <a:ea typeface="黑体" panose="02010609060101010101" pitchFamily="49" charset="-122"/>
              </a:endParaRPr>
            </a:p>
          </p:txBody>
        </p:sp>
        <p:sp>
          <p:nvSpPr>
            <p:cNvPr id="27" name="TextBox 26"/>
            <p:cNvSpPr txBox="1"/>
            <p:nvPr/>
          </p:nvSpPr>
          <p:spPr>
            <a:xfrm>
              <a:off x="3867020" y="5244744"/>
              <a:ext cx="1454722" cy="461665"/>
            </a:xfrm>
            <a:prstGeom prst="rect">
              <a:avLst/>
            </a:prstGeom>
            <a:noFill/>
          </p:spPr>
          <p:txBody>
            <a:bodyPr wrap="square" rtlCol="0">
              <a:spAutoFit/>
            </a:bodyPr>
            <a:lstStyle/>
            <a:p>
              <a:r>
                <a:rPr lang="zh-CN" altLang="en-US" sz="1200">
                  <a:solidFill>
                    <a:srgbClr val="006600"/>
                  </a:solidFill>
                  <a:latin typeface="+mj-lt"/>
                  <a:ea typeface="黑体" panose="02010609060101010101" pitchFamily="49" charset="-122"/>
                </a:rPr>
                <a:t>根据邻域内的点云数据确定平面</a:t>
              </a:r>
              <a:r>
                <a:rPr lang="en-US" altLang="zh-CN" sz="1200">
                  <a:solidFill>
                    <a:srgbClr val="006600"/>
                  </a:solidFill>
                  <a:latin typeface="+mj-lt"/>
                  <a:ea typeface="黑体" panose="02010609060101010101" pitchFamily="49" charset="-122"/>
                </a:rPr>
                <a:t>S</a:t>
              </a:r>
              <a:endParaRPr lang="zh-CN" altLang="en-US" sz="1200">
                <a:solidFill>
                  <a:srgbClr val="006600"/>
                </a:solidFill>
                <a:latin typeface="+mj-lt"/>
                <a:ea typeface="黑体" panose="02010609060101010101" pitchFamily="49" charset="-122"/>
              </a:endParaRPr>
            </a:p>
          </p:txBody>
        </p:sp>
        <mc:AlternateContent xmlns:mc="http://schemas.openxmlformats.org/markup-compatibility/2006" xmlns:a14="http://schemas.microsoft.com/office/drawing/2010/main">
          <mc:Choice Requires="a14">
            <p:sp>
              <p:nvSpPr>
                <p:cNvPr id="29" name="TextBox 28"/>
                <p:cNvSpPr txBox="1"/>
                <p:nvPr/>
              </p:nvSpPr>
              <p:spPr>
                <a:xfrm>
                  <a:off x="5796136" y="4692660"/>
                  <a:ext cx="108012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600" i="1" smtClean="0">
                                <a:solidFill>
                                  <a:srgbClr val="006600"/>
                                </a:solidFill>
                                <a:latin typeface="Cambria Math" panose="02040503050406030204" pitchFamily="18" charset="0"/>
                                <a:ea typeface="黑体" panose="02010609060101010101" pitchFamily="49" charset="-122"/>
                              </a:rPr>
                            </m:ctrlPr>
                          </m:sSupPr>
                          <m:e>
                            <m:sSub>
                              <m:sSubPr>
                                <m:ctrlPr>
                                  <a:rPr lang="en-US" altLang="zh-CN" sz="1600" i="1">
                                    <a:solidFill>
                                      <a:srgbClr val="006600"/>
                                    </a:solidFill>
                                    <a:latin typeface="Cambria Math" panose="02040503050406030204" pitchFamily="18" charset="0"/>
                                    <a:ea typeface="黑体" panose="02010609060101010101" pitchFamily="49" charset="-122"/>
                                  </a:rPr>
                                </m:ctrlPr>
                              </m:sSubPr>
                              <m:e>
                                <m:r>
                                  <a:rPr lang="en-US" altLang="zh-CN" sz="1600" i="1">
                                    <a:solidFill>
                                      <a:srgbClr val="006600"/>
                                    </a:solidFill>
                                    <a:latin typeface="Cambria Math"/>
                                    <a:ea typeface="黑体" panose="02010609060101010101" pitchFamily="49" charset="-122"/>
                                  </a:rPr>
                                  <m:t>𝒓</m:t>
                                </m:r>
                              </m:e>
                              <m:sub>
                                <m:r>
                                  <a:rPr lang="en-US" altLang="zh-CN" sz="1600" i="1">
                                    <a:solidFill>
                                      <a:srgbClr val="006600"/>
                                    </a:solidFill>
                                    <a:latin typeface="Cambria Math"/>
                                    <a:ea typeface="黑体" panose="02010609060101010101" pitchFamily="49" charset="-122"/>
                                  </a:rPr>
                                  <m:t>𝒊</m:t>
                                </m:r>
                              </m:sub>
                            </m:sSub>
                          </m:e>
                          <m:sup>
                            <m:r>
                              <a:rPr lang="en-US" altLang="zh-CN" sz="1600" b="1" i="1" smtClean="0">
                                <a:solidFill>
                                  <a:srgbClr val="006600"/>
                                </a:solidFill>
                                <a:latin typeface="Cambria Math"/>
                                <a:ea typeface="黑体" panose="02010609060101010101" pitchFamily="49" charset="-122"/>
                              </a:rPr>
                              <m:t>′</m:t>
                            </m:r>
                          </m:sup>
                        </m:sSup>
                      </m:oMath>
                    </m:oMathPara>
                  </a14:m>
                  <a:endParaRPr lang="zh-CN" altLang="en-US" sz="1600" i="1">
                    <a:solidFill>
                      <a:srgbClr val="006600"/>
                    </a:solidFill>
                    <a:latin typeface="+mj-lt"/>
                    <a:ea typeface="黑体" panose="02010609060101010101" pitchFamily="49" charset="-122"/>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796136" y="4692660"/>
                  <a:ext cx="1080120" cy="338554"/>
                </a:xfrm>
                <a:prstGeom prst="rect">
                  <a:avLst/>
                </a:prstGeom>
                <a:blipFill rotWithShape="1">
                  <a:blip r:embed="rId6"/>
                  <a:stretch>
                    <a:fillRect b="-7273"/>
                  </a:stretch>
                </a:blipFill>
              </p:spPr>
              <p:txBody>
                <a:bodyPr/>
                <a:lstStyle/>
                <a:p>
                  <a:r>
                    <a:rPr lang="zh-CN" altLang="en-US">
                      <a:noFill/>
                    </a:rPr>
                    <a:t> </a:t>
                  </a:r>
                </a:p>
              </p:txBody>
            </p:sp>
          </mc:Fallback>
        </mc:AlternateContent>
        <p:grpSp>
          <p:nvGrpSpPr>
            <p:cNvPr id="78860" name="组合 78859"/>
            <p:cNvGrpSpPr/>
            <p:nvPr/>
          </p:nvGrpSpPr>
          <p:grpSpPr>
            <a:xfrm>
              <a:off x="2267744" y="4848384"/>
              <a:ext cx="288032" cy="164792"/>
              <a:chOff x="3635896" y="4520662"/>
              <a:chExt cx="720080" cy="420506"/>
            </a:xfrm>
          </p:grpSpPr>
          <p:cxnSp>
            <p:nvCxnSpPr>
              <p:cNvPr id="26" name="直接连接符 25"/>
              <p:cNvCxnSpPr/>
              <p:nvPr/>
            </p:nvCxnSpPr>
            <p:spPr bwMode="auto">
              <a:xfrm flipH="1">
                <a:off x="3635896" y="4520662"/>
                <a:ext cx="360040" cy="164792"/>
              </a:xfrm>
              <a:prstGeom prst="lin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8849" name="直接连接符 78848"/>
              <p:cNvCxnSpPr/>
              <p:nvPr/>
            </p:nvCxnSpPr>
            <p:spPr bwMode="auto">
              <a:xfrm>
                <a:off x="3635896" y="4685454"/>
                <a:ext cx="360040" cy="255714"/>
              </a:xfrm>
              <a:prstGeom prst="lin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8855" name="直接连接符 78854"/>
              <p:cNvCxnSpPr/>
              <p:nvPr/>
            </p:nvCxnSpPr>
            <p:spPr bwMode="auto">
              <a:xfrm flipV="1">
                <a:off x="3995936" y="4813311"/>
                <a:ext cx="360040" cy="127857"/>
              </a:xfrm>
              <a:prstGeom prst="lin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8857" name="直接连接符 78856"/>
              <p:cNvCxnSpPr/>
              <p:nvPr/>
            </p:nvCxnSpPr>
            <p:spPr bwMode="auto">
              <a:xfrm flipH="1" flipV="1">
                <a:off x="3995936" y="4520662"/>
                <a:ext cx="360040" cy="292649"/>
              </a:xfrm>
              <a:prstGeom prst="lin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cxnSp>
          <p:nvCxnSpPr>
            <p:cNvPr id="78864" name="直接箭头连接符 78863"/>
            <p:cNvCxnSpPr/>
            <p:nvPr/>
          </p:nvCxnSpPr>
          <p:spPr bwMode="auto">
            <a:xfrm>
              <a:off x="2555776" y="4963070"/>
              <a:ext cx="1800200" cy="30469"/>
            </a:xfrm>
            <a:prstGeom prst="straightConnector1">
              <a:avLst/>
            </a:prstGeom>
            <a:noFill/>
            <a:ln w="12700"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50" name="TextBox 49"/>
                <p:cNvSpPr txBox="1"/>
                <p:nvPr/>
              </p:nvSpPr>
              <p:spPr>
                <a:xfrm>
                  <a:off x="6278547" y="5030302"/>
                  <a:ext cx="453693" cy="3429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600" i="1" smtClean="0">
                                <a:solidFill>
                                  <a:srgbClr val="006600"/>
                                </a:solidFill>
                                <a:latin typeface="Cambria Math" panose="02040503050406030204" pitchFamily="18" charset="0"/>
                                <a:ea typeface="黑体" panose="02010609060101010101" pitchFamily="49" charset="-122"/>
                              </a:rPr>
                            </m:ctrlPr>
                          </m:sSupPr>
                          <m:e>
                            <m:sSub>
                              <m:sSubPr>
                                <m:ctrlPr>
                                  <a:rPr lang="en-US" altLang="zh-CN" sz="1600" i="1">
                                    <a:solidFill>
                                      <a:srgbClr val="006600"/>
                                    </a:solidFill>
                                    <a:latin typeface="Cambria Math" panose="02040503050406030204" pitchFamily="18" charset="0"/>
                                    <a:ea typeface="黑体" panose="02010609060101010101" pitchFamily="49" charset="-122"/>
                                  </a:rPr>
                                </m:ctrlPr>
                              </m:sSubPr>
                              <m:e>
                                <m:r>
                                  <a:rPr lang="en-US" altLang="zh-CN" sz="1600" b="1" i="1" smtClean="0">
                                    <a:solidFill>
                                      <a:srgbClr val="006600"/>
                                    </a:solidFill>
                                    <a:latin typeface="Cambria Math"/>
                                    <a:ea typeface="黑体" panose="02010609060101010101" pitchFamily="49" charset="-122"/>
                                  </a:rPr>
                                  <m:t>𝒅</m:t>
                                </m:r>
                              </m:e>
                              <m:sub>
                                <m:r>
                                  <a:rPr lang="en-US" altLang="zh-CN" sz="1600" i="1">
                                    <a:solidFill>
                                      <a:srgbClr val="006600"/>
                                    </a:solidFill>
                                    <a:latin typeface="Cambria Math"/>
                                    <a:ea typeface="黑体" panose="02010609060101010101" pitchFamily="49" charset="-122"/>
                                  </a:rPr>
                                  <m:t>𝒊</m:t>
                                </m:r>
                              </m:sub>
                            </m:sSub>
                          </m:e>
                          <m:sup>
                            <m:r>
                              <a:rPr lang="en-US" altLang="zh-CN" sz="1600" b="1" i="1" smtClean="0">
                                <a:solidFill>
                                  <a:srgbClr val="006600"/>
                                </a:solidFill>
                                <a:latin typeface="Cambria Math"/>
                                <a:ea typeface="黑体" panose="02010609060101010101" pitchFamily="49" charset="-122"/>
                              </a:rPr>
                              <m:t>′</m:t>
                            </m:r>
                          </m:sup>
                        </m:sSup>
                      </m:oMath>
                    </m:oMathPara>
                  </a14:m>
                  <a:endParaRPr lang="zh-CN" altLang="en-US" sz="1600" i="1">
                    <a:solidFill>
                      <a:srgbClr val="006600"/>
                    </a:solidFill>
                    <a:latin typeface="+mj-lt"/>
                    <a:ea typeface="黑体" panose="02010609060101010101" pitchFamily="49" charset="-122"/>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6278547" y="5030302"/>
                  <a:ext cx="453693" cy="342914"/>
                </a:xfrm>
                <a:prstGeom prst="rect">
                  <a:avLst/>
                </a:prstGeom>
                <a:blipFill rotWithShape="1">
                  <a:blip r:embed="rId7"/>
                  <a:stretch>
                    <a:fillRect b="-7143"/>
                  </a:stretch>
                </a:blipFill>
              </p:spPr>
              <p:txBody>
                <a:bodyPr/>
                <a:lstStyle/>
                <a:p>
                  <a:r>
                    <a:rPr lang="zh-CN" altLang="en-US">
                      <a:noFill/>
                    </a:rPr>
                    <a:t> </a:t>
                  </a:r>
                </a:p>
              </p:txBody>
            </p:sp>
          </mc:Fallback>
        </mc:AlternateContent>
        <p:sp>
          <p:nvSpPr>
            <p:cNvPr id="2" name="矩形 1"/>
            <p:cNvSpPr/>
            <p:nvPr/>
          </p:nvSpPr>
          <p:spPr>
            <a:xfrm>
              <a:off x="5796136" y="4437112"/>
              <a:ext cx="348172" cy="338554"/>
            </a:xfrm>
            <a:prstGeom prst="rect">
              <a:avLst/>
            </a:prstGeom>
          </p:spPr>
          <p:txBody>
            <a:bodyPr wrap="none">
              <a:spAutoFit/>
            </a:bodyPr>
            <a:lstStyle/>
            <a:p>
              <a:r>
                <a:rPr lang="en-US" altLang="zh-CN" sz="1600" i="1">
                  <a:solidFill>
                    <a:schemeClr val="tx1"/>
                  </a:solidFill>
                  <a:latin typeface="Cambria" panose="02040503050406030204" pitchFamily="18" charset="0"/>
                  <a:ea typeface="楷体" panose="02010609060101010101" pitchFamily="49" charset="-122"/>
                </a:rPr>
                <a:t>P</a:t>
              </a:r>
              <a:r>
                <a:rPr lang="en-US" altLang="zh-CN" sz="1600" i="1" baseline="-25000">
                  <a:solidFill>
                    <a:schemeClr val="tx1"/>
                  </a:solidFill>
                  <a:latin typeface="Cambria" panose="02040503050406030204" pitchFamily="18" charset="0"/>
                  <a:ea typeface="楷体" panose="02010609060101010101" pitchFamily="49" charset="-122"/>
                </a:rPr>
                <a:t>i</a:t>
              </a:r>
              <a:endParaRPr lang="zh-CN" altLang="en-US" sz="1600"/>
            </a:p>
          </p:txBody>
        </p:sp>
      </p:grpSp>
      <p:sp>
        <p:nvSpPr>
          <p:cNvPr id="21" name="矩形 20"/>
          <p:cNvSpPr/>
          <p:nvPr/>
        </p:nvSpPr>
        <p:spPr>
          <a:xfrm>
            <a:off x="29194" y="735087"/>
            <a:ext cx="8897176"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2.2 </a:t>
            </a:r>
            <a:r>
              <a:rPr lang="zh-CN" altLang="en-US" sz="2400">
                <a:solidFill>
                  <a:schemeClr val="tx1"/>
                </a:solidFill>
                <a:latin typeface="微软雅黑" panose="020B0503020204020204" pitchFamily="34" charset="-122"/>
                <a:ea typeface="微软雅黑" panose="020B0503020204020204" pitchFamily="34" charset="-122"/>
              </a:rPr>
              <a:t>双边滤波器</a:t>
            </a:r>
            <a:endParaRPr lang="en-US" altLang="zh-CN" sz="240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3" name="矩形 22"/>
              <p:cNvSpPr/>
              <p:nvPr/>
            </p:nvSpPr>
            <p:spPr>
              <a:xfrm>
                <a:off x="30824" y="2374177"/>
                <a:ext cx="9137653" cy="2206951"/>
              </a:xfrm>
              <a:prstGeom prst="rect">
                <a:avLst/>
              </a:prstGeom>
              <a:noFill/>
            </p:spPr>
            <p:txBody>
              <a:bodyPr wrap="square" rtlCol="0">
                <a:spAutoFit/>
              </a:bodyPr>
              <a:lstStyle/>
              <a:p>
                <a:pPr marL="0" lvl="1">
                  <a:lnSpc>
                    <a:spcPct val="150000"/>
                  </a:lnSpc>
                  <a:spcBef>
                    <a:spcPts val="600"/>
                  </a:spcBef>
                </a:pPr>
                <a:r>
                  <a:rPr lang="en-US" altLang="zh-CN" sz="2000" dirty="0">
                    <a:solidFill>
                      <a:schemeClr val="tx1"/>
                    </a:solidFill>
                    <a:latin typeface="+mj-lt"/>
                    <a:ea typeface="微软雅黑" panose="020B0503020204020204" pitchFamily="34" charset="-122"/>
                  </a:rPr>
                  <a:t>       </a:t>
                </a:r>
                <a:r>
                  <a:rPr lang="zh-CN" altLang="en-US" sz="2000" dirty="0">
                    <a:solidFill>
                      <a:schemeClr val="tx1"/>
                    </a:solidFill>
                    <a:latin typeface="+mj-lt"/>
                    <a:ea typeface="微软雅黑" panose="020B0503020204020204" pitchFamily="34" charset="-122"/>
                  </a:rPr>
                  <a:t>利用中心扫描点的局部邻域点确定一局部平面</a:t>
                </a:r>
                <a:r>
                  <a:rPr lang="en-US" altLang="zh-CN" sz="2000" dirty="0">
                    <a:solidFill>
                      <a:schemeClr val="tx1"/>
                    </a:solidFill>
                    <a:latin typeface="+mj-lt"/>
                    <a:ea typeface="微软雅黑" panose="020B0503020204020204" pitchFamily="34" charset="-122"/>
                  </a:rPr>
                  <a:t>S</a:t>
                </a:r>
                <a:r>
                  <a:rPr lang="zh-CN" altLang="en-US" sz="2000" dirty="0">
                    <a:solidFill>
                      <a:schemeClr val="tx1"/>
                    </a:solidFill>
                    <a:latin typeface="+mj-lt"/>
                    <a:ea typeface="微软雅黑" panose="020B0503020204020204" pitchFamily="34" charset="-122"/>
                  </a:rPr>
                  <a:t>，作为点云表征曲面的局部逼近。对于邻域区域内的任意一点</a:t>
                </a:r>
                <a:r>
                  <a:rPr lang="en-US" altLang="zh-CN" sz="2000" i="1" dirty="0">
                    <a:solidFill>
                      <a:schemeClr val="tx1"/>
                    </a:solidFill>
                    <a:latin typeface="+mj-lt"/>
                    <a:ea typeface="微软雅黑" panose="020B0503020204020204" pitchFamily="34" charset="-122"/>
                  </a:rPr>
                  <a:t>P</a:t>
                </a:r>
                <a:r>
                  <a:rPr lang="en-US" altLang="zh-CN" sz="2000" i="1" baseline="-25000" dirty="0">
                    <a:solidFill>
                      <a:schemeClr val="tx1"/>
                    </a:solidFill>
                    <a:latin typeface="+mj-lt"/>
                    <a:ea typeface="微软雅黑" panose="020B0503020204020204" pitchFamily="34" charset="-122"/>
                  </a:rPr>
                  <a:t>i </a:t>
                </a:r>
                <a:r>
                  <a:rPr lang="zh-CN" altLang="en-US" sz="2000" dirty="0">
                    <a:solidFill>
                      <a:schemeClr val="tx1"/>
                    </a:solidFill>
                    <a:latin typeface="+mj-lt"/>
                    <a:ea typeface="微软雅黑" panose="020B0503020204020204" pitchFamily="34" charset="-122"/>
                  </a:rPr>
                  <a:t>，</a:t>
                </a:r>
                <a:endParaRPr lang="en-US" altLang="zh-CN" sz="2000" dirty="0">
                  <a:solidFill>
                    <a:schemeClr val="tx1"/>
                  </a:solidFill>
                  <a:latin typeface="+mj-lt"/>
                  <a:ea typeface="微软雅黑" panose="020B0503020204020204" pitchFamily="34" charset="-122"/>
                </a:endParaRPr>
              </a:p>
              <a:p>
                <a:pPr marL="800100" lvl="1" indent="-342900">
                  <a:lnSpc>
                    <a:spcPct val="150000"/>
                  </a:lnSpc>
                  <a:spcBef>
                    <a:spcPts val="600"/>
                  </a:spcBef>
                  <a:buFont typeface="Wingdings" panose="05000000000000000000" pitchFamily="2" charset="2"/>
                  <a:buChar char="l"/>
                </a:pPr>
                <a:r>
                  <a:rPr lang="en-US" altLang="zh-CN" sz="2000" i="1" dirty="0">
                    <a:solidFill>
                      <a:srgbClr val="FF0000"/>
                    </a:solidFill>
                    <a:latin typeface="+mj-lt"/>
                    <a:ea typeface="Cambria Math" panose="02040503050406030204" pitchFamily="18" charset="0"/>
                  </a:rPr>
                  <a:t>P</a:t>
                </a:r>
                <a:r>
                  <a:rPr lang="en-US" altLang="zh-CN" sz="2000" i="1" baseline="-25000" dirty="0">
                    <a:solidFill>
                      <a:srgbClr val="FF0000"/>
                    </a:solidFill>
                    <a:latin typeface="+mj-lt"/>
                    <a:ea typeface="Cambria Math" panose="02040503050406030204" pitchFamily="18" charset="0"/>
                  </a:rPr>
                  <a:t>i </a:t>
                </a:r>
                <a:r>
                  <a:rPr lang="zh-CN" altLang="en-US" sz="2000" dirty="0">
                    <a:solidFill>
                      <a:srgbClr val="FF0000"/>
                    </a:solidFill>
                    <a:latin typeface="+mj-lt"/>
                    <a:ea typeface="微软雅黑" panose="020B0503020204020204" pitchFamily="34" charset="-122"/>
                  </a:rPr>
                  <a:t>相对于平面</a:t>
                </a:r>
                <a:r>
                  <a:rPr lang="en-US" altLang="zh-CN" sz="2000" dirty="0">
                    <a:solidFill>
                      <a:srgbClr val="FF0000"/>
                    </a:solidFill>
                    <a:latin typeface="+mj-lt"/>
                    <a:ea typeface="微软雅黑" panose="020B0503020204020204" pitchFamily="34" charset="-122"/>
                  </a:rPr>
                  <a:t>S</a:t>
                </a:r>
                <a:r>
                  <a:rPr lang="zh-CN" altLang="en-US" sz="2000" dirty="0">
                    <a:solidFill>
                      <a:srgbClr val="FF0000"/>
                    </a:solidFill>
                    <a:latin typeface="+mj-lt"/>
                    <a:ea typeface="微软雅黑" panose="020B0503020204020204" pitchFamily="34" charset="-122"/>
                  </a:rPr>
                  <a:t>的符号距离</a:t>
                </a:r>
                <a14:m>
                  <m:oMath xmlns:m="http://schemas.openxmlformats.org/officeDocument/2006/math">
                    <m:sSup>
                      <m:sSupPr>
                        <m:ctrlPr>
                          <a:rPr lang="en-US" altLang="zh-CN" sz="2000" i="1">
                            <a:solidFill>
                              <a:srgbClr val="FF0000"/>
                            </a:solidFill>
                            <a:latin typeface="Cambria Math" panose="02040503050406030204" pitchFamily="18" charset="0"/>
                            <a:ea typeface="黑体" panose="02010609060101010101" pitchFamily="49" charset="-122"/>
                          </a:rPr>
                        </m:ctrlPr>
                      </m:sSupPr>
                      <m:e>
                        <m:sSub>
                          <m:sSubPr>
                            <m:ctrlPr>
                              <a:rPr lang="en-US" altLang="zh-CN" sz="2000" i="1">
                                <a:solidFill>
                                  <a:srgbClr val="FF0000"/>
                                </a:solidFill>
                                <a:latin typeface="Cambria Math" panose="02040503050406030204" pitchFamily="18" charset="0"/>
                                <a:ea typeface="黑体" panose="02010609060101010101" pitchFamily="49" charset="-122"/>
                              </a:rPr>
                            </m:ctrlPr>
                          </m:sSubPr>
                          <m:e>
                            <m:r>
                              <a:rPr lang="en-US" altLang="zh-CN" sz="2000" i="1">
                                <a:solidFill>
                                  <a:srgbClr val="FF0000"/>
                                </a:solidFill>
                                <a:latin typeface="Cambria Math"/>
                                <a:ea typeface="黑体" panose="02010609060101010101" pitchFamily="49" charset="-122"/>
                              </a:rPr>
                              <m:t>𝒓</m:t>
                            </m:r>
                          </m:e>
                          <m:sub>
                            <m:r>
                              <a:rPr lang="en-US" altLang="zh-CN" sz="2000" i="1">
                                <a:solidFill>
                                  <a:srgbClr val="FF0000"/>
                                </a:solidFill>
                                <a:latin typeface="Cambria Math"/>
                                <a:ea typeface="黑体" panose="02010609060101010101" pitchFamily="49" charset="-122"/>
                              </a:rPr>
                              <m:t>𝒊</m:t>
                            </m:r>
                          </m:sub>
                        </m:sSub>
                      </m:e>
                      <m:sup>
                        <m:r>
                          <a:rPr lang="en-US" altLang="zh-CN" sz="2000" i="1">
                            <a:solidFill>
                              <a:srgbClr val="FF0000"/>
                            </a:solidFill>
                            <a:latin typeface="Cambria Math"/>
                            <a:ea typeface="黑体" panose="02010609060101010101" pitchFamily="49" charset="-122"/>
                          </a:rPr>
                          <m:t>′</m:t>
                        </m:r>
                      </m:sup>
                    </m:sSup>
                  </m:oMath>
                </a14:m>
                <a:r>
                  <a:rPr lang="zh-CN" altLang="en-US" sz="2000" dirty="0">
                    <a:solidFill>
                      <a:schemeClr val="tx1"/>
                    </a:solidFill>
                    <a:latin typeface="+mj-lt"/>
                    <a:ea typeface="微软雅黑" panose="020B0503020204020204" pitchFamily="34" charset="-122"/>
                  </a:rPr>
                  <a:t>可以看作是双边过滤时的像素点强度差值</a:t>
                </a:r>
                <a:endParaRPr lang="en-US" altLang="zh-CN" sz="2000" dirty="0">
                  <a:solidFill>
                    <a:schemeClr val="tx1"/>
                  </a:solidFill>
                  <a:latin typeface="+mj-lt"/>
                  <a:ea typeface="微软雅黑" panose="020B0503020204020204" pitchFamily="34" charset="-122"/>
                </a:endParaRPr>
              </a:p>
              <a:p>
                <a:pPr marL="800100" lvl="1" indent="-342900">
                  <a:lnSpc>
                    <a:spcPct val="150000"/>
                  </a:lnSpc>
                  <a:spcBef>
                    <a:spcPts val="600"/>
                  </a:spcBef>
                  <a:buFont typeface="Wingdings" panose="05000000000000000000" pitchFamily="2" charset="2"/>
                  <a:buChar char="l"/>
                </a:pPr>
                <a:r>
                  <a:rPr lang="en-US" altLang="zh-CN" sz="2000" i="1" dirty="0">
                    <a:solidFill>
                      <a:srgbClr val="FF0000"/>
                    </a:solidFill>
                    <a:latin typeface="+mj-lt"/>
                    <a:ea typeface="微软雅黑" panose="020B0503020204020204" pitchFamily="34" charset="-122"/>
                  </a:rPr>
                  <a:t>P</a:t>
                </a:r>
                <a:r>
                  <a:rPr lang="en-US" altLang="zh-CN" sz="2000" i="1" baseline="-25000" dirty="0">
                    <a:solidFill>
                      <a:srgbClr val="FF0000"/>
                    </a:solidFill>
                    <a:latin typeface="+mj-lt"/>
                    <a:ea typeface="微软雅黑" panose="020B0503020204020204" pitchFamily="34" charset="-122"/>
                  </a:rPr>
                  <a:t>i </a:t>
                </a:r>
                <a:r>
                  <a:rPr lang="zh-CN" altLang="en-US" sz="2000" dirty="0">
                    <a:solidFill>
                      <a:srgbClr val="FF0000"/>
                    </a:solidFill>
                    <a:latin typeface="+mj-lt"/>
                    <a:ea typeface="微软雅黑" panose="020B0503020204020204" pitchFamily="34" charset="-122"/>
                  </a:rPr>
                  <a:t>与中心扫描点之间距离在</a:t>
                </a:r>
                <a:r>
                  <a:rPr lang="en-US" altLang="zh-CN" sz="2000" dirty="0">
                    <a:solidFill>
                      <a:srgbClr val="FF0000"/>
                    </a:solidFill>
                    <a:latin typeface="+mj-lt"/>
                    <a:ea typeface="微软雅黑" panose="020B0503020204020204" pitchFamily="34" charset="-122"/>
                  </a:rPr>
                  <a:t>S</a:t>
                </a:r>
                <a:r>
                  <a:rPr lang="zh-CN" altLang="en-US" sz="2000" dirty="0">
                    <a:solidFill>
                      <a:srgbClr val="FF0000"/>
                    </a:solidFill>
                    <a:latin typeface="+mj-lt"/>
                    <a:ea typeface="微软雅黑" panose="020B0503020204020204" pitchFamily="34" charset="-122"/>
                  </a:rPr>
                  <a:t>上的投影</a:t>
                </a:r>
                <a14:m>
                  <m:oMath xmlns:m="http://schemas.openxmlformats.org/officeDocument/2006/math">
                    <m:sSup>
                      <m:sSupPr>
                        <m:ctrlPr>
                          <a:rPr lang="en-US" altLang="zh-CN" sz="2000" i="1">
                            <a:solidFill>
                              <a:srgbClr val="FF0000"/>
                            </a:solidFill>
                            <a:latin typeface="Cambria Math" panose="02040503050406030204" pitchFamily="18" charset="0"/>
                            <a:ea typeface="黑体" panose="02010609060101010101" pitchFamily="49" charset="-122"/>
                          </a:rPr>
                        </m:ctrlPr>
                      </m:sSupPr>
                      <m:e>
                        <m:sSub>
                          <m:sSubPr>
                            <m:ctrlPr>
                              <a:rPr lang="en-US" altLang="zh-CN" sz="2000" i="1">
                                <a:solidFill>
                                  <a:srgbClr val="FF0000"/>
                                </a:solidFill>
                                <a:latin typeface="Cambria Math" panose="02040503050406030204" pitchFamily="18" charset="0"/>
                                <a:ea typeface="黑体" panose="02010609060101010101" pitchFamily="49" charset="-122"/>
                              </a:rPr>
                            </m:ctrlPr>
                          </m:sSubPr>
                          <m:e>
                            <m:r>
                              <a:rPr lang="en-US" altLang="zh-CN" sz="2000" i="1">
                                <a:solidFill>
                                  <a:srgbClr val="FF0000"/>
                                </a:solidFill>
                                <a:latin typeface="Cambria Math"/>
                                <a:ea typeface="黑体" panose="02010609060101010101" pitchFamily="49" charset="-122"/>
                              </a:rPr>
                              <m:t>𝒅</m:t>
                            </m:r>
                          </m:e>
                          <m:sub>
                            <m:r>
                              <a:rPr lang="en-US" altLang="zh-CN" sz="2000" i="1">
                                <a:solidFill>
                                  <a:srgbClr val="FF0000"/>
                                </a:solidFill>
                                <a:latin typeface="Cambria Math"/>
                                <a:ea typeface="黑体" panose="02010609060101010101" pitchFamily="49" charset="-122"/>
                              </a:rPr>
                              <m:t>𝒊</m:t>
                            </m:r>
                          </m:sub>
                        </m:sSub>
                      </m:e>
                      <m:sup>
                        <m:r>
                          <a:rPr lang="en-US" altLang="zh-CN" sz="2000" i="1">
                            <a:solidFill>
                              <a:srgbClr val="FF0000"/>
                            </a:solidFill>
                            <a:latin typeface="Cambria Math"/>
                            <a:ea typeface="黑体" panose="02010609060101010101" pitchFamily="49" charset="-122"/>
                          </a:rPr>
                          <m:t>′</m:t>
                        </m:r>
                      </m:sup>
                    </m:sSup>
                  </m:oMath>
                </a14:m>
                <a:r>
                  <a:rPr lang="zh-CN" altLang="en-US" sz="2000" dirty="0">
                    <a:solidFill>
                      <a:schemeClr val="tx1"/>
                    </a:solidFill>
                    <a:latin typeface="+mj-lt"/>
                    <a:ea typeface="微软雅黑" panose="020B0503020204020204" pitchFamily="34" charset="-122"/>
                  </a:rPr>
                  <a:t>可认为是双边过滤的像素点距离</a:t>
                </a:r>
              </a:p>
            </p:txBody>
          </p:sp>
        </mc:Choice>
        <mc:Fallback xmlns="">
          <p:sp>
            <p:nvSpPr>
              <p:cNvPr id="23" name="矩形 22"/>
              <p:cNvSpPr>
                <a:spLocks noRot="1" noChangeAspect="1" noMove="1" noResize="1" noEditPoints="1" noAdjustHandles="1" noChangeArrowheads="1" noChangeShapeType="1" noTextEdit="1"/>
              </p:cNvSpPr>
              <p:nvPr/>
            </p:nvSpPr>
            <p:spPr>
              <a:xfrm>
                <a:off x="30824" y="2374177"/>
                <a:ext cx="9137653" cy="2206951"/>
              </a:xfrm>
              <a:prstGeom prst="rect">
                <a:avLst/>
              </a:prstGeom>
              <a:blipFill rotWithShape="1">
                <a:blip r:embed="rId8"/>
                <a:stretch>
                  <a:fillRect l="-734" r="-133" b="-2486"/>
                </a:stretch>
              </a:blipFill>
            </p:spPr>
            <p:txBody>
              <a:bodyPr/>
              <a:lstStyle/>
              <a:p>
                <a:r>
                  <a:rPr lang="zh-CN" altLang="en-US">
                    <a:noFill/>
                  </a:rPr>
                  <a:t> </a:t>
                </a:r>
              </a:p>
            </p:txBody>
          </p:sp>
        </mc:Fallback>
      </mc:AlternateContent>
      <p:sp>
        <p:nvSpPr>
          <p:cNvPr id="7" name="灯片编号占位符 6"/>
          <p:cNvSpPr>
            <a:spLocks noGrp="1"/>
          </p:cNvSpPr>
          <p:nvPr>
            <p:ph type="sldNum" sz="quarter" idx="12"/>
          </p:nvPr>
        </p:nvSpPr>
        <p:spPr/>
        <p:txBody>
          <a:bodyPr/>
          <a:lstStyle/>
          <a:p>
            <a:fld id="{7347B80C-AA43-4929-B396-1C9CA25DAE9E}" type="slidenum">
              <a:rPr lang="en-US" altLang="zh-CN" smtClean="0"/>
              <a:pPr/>
              <a:t>15</a:t>
            </a:fld>
            <a:r>
              <a:rPr lang="en-US" altLang="zh-CN"/>
              <a:t>/92</a:t>
            </a:r>
          </a:p>
        </p:txBody>
      </p:sp>
    </p:spTree>
    <p:extLst>
      <p:ext uri="{BB962C8B-B14F-4D97-AF65-F5344CB8AC3E}">
        <p14:creationId xmlns:p14="http://schemas.microsoft.com/office/powerpoint/2010/main" val="32102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24452" y="2108614"/>
            <a:ext cx="1379195" cy="400110"/>
          </a:xfrm>
          <a:prstGeom prst="rect">
            <a:avLst/>
          </a:prstGeom>
        </p:spPr>
        <p:txBody>
          <a:bodyPr wrap="square">
            <a:spAutoFit/>
          </a:bodyPr>
          <a:lstStyle/>
          <a:p>
            <a:r>
              <a:rPr lang="zh-CN" altLang="en-US" sz="2000" b="0">
                <a:latin typeface="微软雅黑" panose="020B0503020204020204" pitchFamily="34" charset="-122"/>
                <a:ea typeface="微软雅黑" panose="020B0503020204020204" pitchFamily="34" charset="-122"/>
              </a:rPr>
              <a:t>原始点云</a:t>
            </a:r>
          </a:p>
        </p:txBody>
      </p:sp>
      <p:sp>
        <p:nvSpPr>
          <p:cNvPr id="37" name="矩形 36"/>
          <p:cNvSpPr/>
          <p:nvPr/>
        </p:nvSpPr>
        <p:spPr>
          <a:xfrm>
            <a:off x="0" y="4205274"/>
            <a:ext cx="1297478" cy="707886"/>
          </a:xfrm>
          <a:prstGeom prst="rect">
            <a:avLst/>
          </a:prstGeom>
        </p:spPr>
        <p:txBody>
          <a:bodyPr wrap="square">
            <a:spAutoFit/>
          </a:bodyPr>
          <a:lstStyle/>
          <a:p>
            <a:pPr algn="ctr"/>
            <a:r>
              <a:rPr lang="zh-CN" altLang="en-US" sz="2000" b="0">
                <a:latin typeface="微软雅黑" panose="020B0503020204020204" pitchFamily="34" charset="-122"/>
                <a:ea typeface="微软雅黑" panose="020B0503020204020204" pitchFamily="34" charset="-122"/>
              </a:rPr>
              <a:t>滤波器权值分布</a:t>
            </a:r>
          </a:p>
        </p:txBody>
      </p:sp>
      <p:sp>
        <p:nvSpPr>
          <p:cNvPr id="39" name="矩形 38"/>
          <p:cNvSpPr/>
          <p:nvPr/>
        </p:nvSpPr>
        <p:spPr>
          <a:xfrm>
            <a:off x="106110" y="6102588"/>
            <a:ext cx="1671397" cy="400110"/>
          </a:xfrm>
          <a:prstGeom prst="rect">
            <a:avLst/>
          </a:prstGeom>
        </p:spPr>
        <p:txBody>
          <a:bodyPr wrap="square">
            <a:spAutoFit/>
          </a:bodyPr>
          <a:lstStyle/>
          <a:p>
            <a:r>
              <a:rPr lang="zh-CN" altLang="en-US" sz="2000" b="0">
                <a:latin typeface="微软雅黑" panose="020B0503020204020204" pitchFamily="34" charset="-122"/>
                <a:ea typeface="微软雅黑" panose="020B0503020204020204" pitchFamily="34" charset="-122"/>
              </a:rPr>
              <a:t>滤波后点云</a:t>
            </a:r>
          </a:p>
        </p:txBody>
      </p:sp>
      <p:pic>
        <p:nvPicPr>
          <p:cNvPr id="8090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1128" y="725589"/>
            <a:ext cx="4229349" cy="1978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8081" y="2750993"/>
            <a:ext cx="4208806" cy="1961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3"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8081" y="4850083"/>
            <a:ext cx="4229349" cy="197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3648" y="1368182"/>
            <a:ext cx="2470360" cy="1850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5"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59632" y="3284984"/>
            <a:ext cx="2594377" cy="1796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6"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0924" y="5303003"/>
            <a:ext cx="2086207" cy="1438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bwMode="auto">
          <a:xfrm>
            <a:off x="4283968" y="1226369"/>
            <a:ext cx="0" cy="5731023"/>
          </a:xfrm>
          <a:prstGeom prst="line">
            <a:avLst/>
          </a:prstGeom>
          <a:noFill/>
          <a:ln w="28575"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 name="矩形 16"/>
          <p:cNvSpPr/>
          <p:nvPr/>
        </p:nvSpPr>
        <p:spPr>
          <a:xfrm>
            <a:off x="29194" y="735087"/>
            <a:ext cx="8897176"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2.2 </a:t>
            </a:r>
            <a:r>
              <a:rPr lang="zh-CN" altLang="en-US" sz="2400">
                <a:solidFill>
                  <a:schemeClr val="tx1"/>
                </a:solidFill>
                <a:latin typeface="微软雅黑" panose="020B0503020204020204" pitchFamily="34" charset="-122"/>
                <a:ea typeface="微软雅黑" panose="020B0503020204020204" pitchFamily="34" charset="-122"/>
              </a:rPr>
              <a:t>双边滤波器</a:t>
            </a:r>
            <a:endParaRPr lang="en-US" altLang="zh-CN" sz="2400">
              <a:solidFill>
                <a:schemeClr val="tx1"/>
              </a:solidFill>
              <a:latin typeface="微软雅黑" panose="020B0503020204020204" pitchFamily="34" charset="-122"/>
              <a:ea typeface="微软雅黑" panose="020B0503020204020204" pitchFamily="34" charset="-122"/>
            </a:endParaRPr>
          </a:p>
        </p:txBody>
      </p:sp>
      <p:grpSp>
        <p:nvGrpSpPr>
          <p:cNvPr id="18" name="Group 3"/>
          <p:cNvGrpSpPr>
            <a:grpSpLocks/>
          </p:cNvGrpSpPr>
          <p:nvPr/>
        </p:nvGrpSpPr>
        <p:grpSpPr bwMode="auto">
          <a:xfrm>
            <a:off x="112075" y="44624"/>
            <a:ext cx="9035889" cy="647700"/>
            <a:chOff x="113" y="119"/>
            <a:chExt cx="5578" cy="408"/>
          </a:xfrm>
        </p:grpSpPr>
        <p:sp>
          <p:nvSpPr>
            <p:cNvPr id="19"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二、点云滤波</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0"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5" name="灯片编号占位符 4"/>
          <p:cNvSpPr>
            <a:spLocks noGrp="1"/>
          </p:cNvSpPr>
          <p:nvPr>
            <p:ph type="sldNum" sz="quarter" idx="12"/>
          </p:nvPr>
        </p:nvSpPr>
        <p:spPr/>
        <p:txBody>
          <a:bodyPr/>
          <a:lstStyle/>
          <a:p>
            <a:fld id="{7347B80C-AA43-4929-B396-1C9CA25DAE9E}" type="slidenum">
              <a:rPr lang="en-US" altLang="zh-CN" smtClean="0"/>
              <a:pPr/>
              <a:t>16</a:t>
            </a:fld>
            <a:r>
              <a:rPr lang="en-US" altLang="zh-CN"/>
              <a:t>/92</a:t>
            </a:r>
          </a:p>
        </p:txBody>
      </p:sp>
    </p:spTree>
    <p:extLst>
      <p:ext uri="{BB962C8B-B14F-4D97-AF65-F5344CB8AC3E}">
        <p14:creationId xmlns:p14="http://schemas.microsoft.com/office/powerpoint/2010/main" val="773735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35496" y="1189201"/>
            <a:ext cx="9112468" cy="1107996"/>
          </a:xfrm>
          <a:prstGeom prst="rect">
            <a:avLst/>
          </a:prstGeom>
        </p:spPr>
        <p:txBody>
          <a:bodyPr wrap="square">
            <a:spAutoFit/>
          </a:bodyPr>
          <a:lstStyle/>
          <a:p>
            <a:pPr>
              <a:lnSpc>
                <a:spcPct val="150000"/>
              </a:lnSpc>
            </a:pPr>
            <a:r>
              <a:rPr lang="zh-CN" altLang="en-US" sz="2200" dirty="0">
                <a:solidFill>
                  <a:srgbClr val="0000FF"/>
                </a:solidFill>
                <a:latin typeface="微软雅黑" panose="020B0503020204020204" pitchFamily="34" charset="-122"/>
                <a:ea typeface="微软雅黑" panose="020B0503020204020204" pitchFamily="34" charset="-122"/>
              </a:rPr>
              <a:t>       基本原理：</a:t>
            </a:r>
            <a:r>
              <a:rPr lang="zh-CN" altLang="en-US" sz="2200" dirty="0">
                <a:latin typeface="微软雅黑" panose="020B0503020204020204" pitchFamily="34" charset="-122"/>
                <a:ea typeface="微软雅黑" panose="020B0503020204020204" pitchFamily="34" charset="-122"/>
              </a:rPr>
              <a:t>使用</a:t>
            </a:r>
            <a:r>
              <a:rPr lang="zh-CN" altLang="en-US" sz="2200" dirty="0">
                <a:solidFill>
                  <a:srgbClr val="C00000"/>
                </a:solidFill>
                <a:latin typeface="微软雅黑" panose="020B0503020204020204" pitchFamily="34" charset="-122"/>
                <a:ea typeface="微软雅黑" panose="020B0503020204020204" pitchFamily="34" charset="-122"/>
              </a:rPr>
              <a:t>结构元素</a:t>
            </a:r>
            <a:r>
              <a:rPr lang="zh-CN" altLang="en-US" sz="2200" dirty="0">
                <a:latin typeface="微软雅黑" panose="020B0503020204020204" pitchFamily="34" charset="-122"/>
                <a:ea typeface="微软雅黑" panose="020B0503020204020204" pitchFamily="34" charset="-122"/>
              </a:rPr>
              <a:t>的窗口模板作为处理单元，利用形态学中的</a:t>
            </a:r>
            <a:r>
              <a:rPr lang="zh-CN" altLang="en-US" sz="2200" dirty="0">
                <a:solidFill>
                  <a:srgbClr val="C00000"/>
                </a:solidFill>
                <a:latin typeface="微软雅黑" panose="020B0503020204020204" pitchFamily="34" charset="-122"/>
                <a:ea typeface="微软雅黑" panose="020B0503020204020204" pitchFamily="34" charset="-122"/>
              </a:rPr>
              <a:t>膨胀</a:t>
            </a:r>
            <a:r>
              <a:rPr lang="zh-CN" altLang="en-US" sz="2200" dirty="0">
                <a:latin typeface="微软雅黑" panose="020B0503020204020204" pitchFamily="34" charset="-122"/>
                <a:ea typeface="微软雅黑" panose="020B0503020204020204" pitchFamily="34" charset="-122"/>
              </a:rPr>
              <a:t>与</a:t>
            </a:r>
            <a:r>
              <a:rPr lang="zh-CN" altLang="en-US" sz="2200" dirty="0">
                <a:solidFill>
                  <a:srgbClr val="C00000"/>
                </a:solidFill>
                <a:latin typeface="微软雅黑" panose="020B0503020204020204" pitchFamily="34" charset="-122"/>
                <a:ea typeface="微软雅黑" panose="020B0503020204020204" pitchFamily="34" charset="-122"/>
              </a:rPr>
              <a:t>腐蚀</a:t>
            </a:r>
            <a:r>
              <a:rPr lang="zh-CN" altLang="en-US" sz="2200" dirty="0">
                <a:latin typeface="微软雅黑" panose="020B0503020204020204" pitchFamily="34" charset="-122"/>
                <a:ea typeface="微软雅黑" panose="020B0503020204020204" pitchFamily="34" charset="-122"/>
              </a:rPr>
              <a:t>算法相组合，形成</a:t>
            </a:r>
            <a:r>
              <a:rPr lang="zh-CN" altLang="en-US" sz="2200" dirty="0">
                <a:solidFill>
                  <a:srgbClr val="C00000"/>
                </a:solidFill>
                <a:latin typeface="微软雅黑" panose="020B0503020204020204" pitchFamily="34" charset="-122"/>
                <a:ea typeface="微软雅黑" panose="020B0503020204020204" pitchFamily="34" charset="-122"/>
              </a:rPr>
              <a:t>开、闭两种算子</a:t>
            </a:r>
            <a:r>
              <a:rPr lang="zh-CN" altLang="en-US" sz="2200" dirty="0">
                <a:latin typeface="微软雅黑" panose="020B0503020204020204" pitchFamily="34" charset="-122"/>
                <a:ea typeface="微软雅黑" panose="020B0503020204020204" pitchFamily="34" charset="-122"/>
              </a:rPr>
              <a:t>进行综合处理。</a:t>
            </a:r>
          </a:p>
        </p:txBody>
      </p:sp>
      <p:sp>
        <p:nvSpPr>
          <p:cNvPr id="23" name="矩形 22"/>
          <p:cNvSpPr/>
          <p:nvPr/>
        </p:nvSpPr>
        <p:spPr>
          <a:xfrm>
            <a:off x="29194" y="735087"/>
            <a:ext cx="8897176"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2.3 </a:t>
            </a:r>
            <a:r>
              <a:rPr lang="zh-CN" altLang="en-US" sz="2400">
                <a:solidFill>
                  <a:schemeClr val="tx1"/>
                </a:solidFill>
                <a:latin typeface="微软雅黑" panose="020B0503020204020204" pitchFamily="34" charset="-122"/>
                <a:ea typeface="微软雅黑" panose="020B0503020204020204" pitchFamily="34" charset="-122"/>
              </a:rPr>
              <a:t>基于数学形态学的滤波方法</a:t>
            </a:r>
            <a:endParaRPr lang="en-US" altLang="zh-CN" sz="2400">
              <a:solidFill>
                <a:schemeClr val="tx1"/>
              </a:solidFill>
              <a:latin typeface="微软雅黑" panose="020B0503020204020204" pitchFamily="34" charset="-122"/>
              <a:ea typeface="微软雅黑" panose="020B0503020204020204" pitchFamily="34" charset="-122"/>
            </a:endParaRPr>
          </a:p>
        </p:txBody>
      </p:sp>
      <p:pic>
        <p:nvPicPr>
          <p:cNvPr id="911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199" y="2636912"/>
            <a:ext cx="7305748"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矩形 25"/>
          <p:cNvSpPr/>
          <p:nvPr/>
        </p:nvSpPr>
        <p:spPr>
          <a:xfrm>
            <a:off x="2860334" y="2316133"/>
            <a:ext cx="4248472" cy="707886"/>
          </a:xfrm>
          <a:prstGeom prst="rect">
            <a:avLst/>
          </a:prstGeom>
          <a:ln w="12700">
            <a:solidFill>
              <a:srgbClr val="00FF99"/>
            </a:solidFill>
          </a:ln>
          <a:effectLst>
            <a:glow rad="63500">
              <a:schemeClr val="accent1">
                <a:satMod val="175000"/>
                <a:alpha val="40000"/>
              </a:schemeClr>
            </a:glow>
          </a:effectLst>
        </p:spPr>
        <p:txBody>
          <a:bodyPr wrap="square">
            <a:spAutoFit/>
          </a:bodyPr>
          <a:lstStyle/>
          <a:p>
            <a:r>
              <a:rPr lang="zh-CN" altLang="en-US" sz="1800" dirty="0">
                <a:solidFill>
                  <a:schemeClr val="tx1"/>
                </a:solidFill>
                <a:latin typeface="微软雅黑" panose="020B0503020204020204" pitchFamily="34" charset="-122"/>
                <a:ea typeface="微软雅黑" panose="020B0503020204020204" pitchFamily="34" charset="-122"/>
              </a:rPr>
              <a:t>结构元素</a:t>
            </a:r>
            <a:r>
              <a:rPr lang="zh-CN" altLang="en-US" sz="2000" b="0" dirty="0">
                <a:solidFill>
                  <a:schemeClr val="tx1"/>
                </a:solidFill>
                <a:latin typeface="微软雅黑" panose="020B0503020204020204" pitchFamily="34" charset="-122"/>
                <a:ea typeface="微软雅黑" panose="020B0503020204020204" pitchFamily="34" charset="-122"/>
              </a:rPr>
              <a:t>：二维结构元素由数值为</a:t>
            </a:r>
            <a:r>
              <a:rPr lang="en-US" altLang="zh-CN" sz="2000" b="0" dirty="0">
                <a:solidFill>
                  <a:schemeClr val="tx1"/>
                </a:solidFill>
                <a:latin typeface="微软雅黑" panose="020B0503020204020204" pitchFamily="34" charset="-122"/>
                <a:ea typeface="微软雅黑" panose="020B0503020204020204" pitchFamily="34" charset="-122"/>
              </a:rPr>
              <a:t>0</a:t>
            </a:r>
            <a:r>
              <a:rPr lang="zh-CN" altLang="en-US" sz="2000" b="0" dirty="0">
                <a:solidFill>
                  <a:schemeClr val="tx1"/>
                </a:solidFill>
                <a:latin typeface="微软雅黑" panose="020B0503020204020204" pitchFamily="34" charset="-122"/>
                <a:ea typeface="微软雅黑" panose="020B0503020204020204" pitchFamily="34" charset="-122"/>
              </a:rPr>
              <a:t>或</a:t>
            </a:r>
            <a:r>
              <a:rPr lang="en-US" altLang="zh-CN" sz="2000" b="0" dirty="0">
                <a:solidFill>
                  <a:schemeClr val="tx1"/>
                </a:solidFill>
                <a:latin typeface="微软雅黑" panose="020B0503020204020204" pitchFamily="34" charset="-122"/>
                <a:ea typeface="微软雅黑" panose="020B0503020204020204" pitchFamily="34" charset="-122"/>
              </a:rPr>
              <a:t>1</a:t>
            </a:r>
            <a:r>
              <a:rPr lang="zh-CN" altLang="en-US" sz="2000" b="0" dirty="0">
                <a:solidFill>
                  <a:schemeClr val="tx1"/>
                </a:solidFill>
                <a:latin typeface="微软雅黑" panose="020B0503020204020204" pitchFamily="34" charset="-122"/>
                <a:ea typeface="微软雅黑" panose="020B0503020204020204" pitchFamily="34" charset="-122"/>
              </a:rPr>
              <a:t>的矩阵组成，相当于滤波窗口</a:t>
            </a:r>
            <a:endParaRPr lang="en-US" altLang="zh-CN" sz="2000" b="0" dirty="0">
              <a:solidFill>
                <a:schemeClr val="tx1"/>
              </a:solidFill>
              <a:latin typeface="微软雅黑" panose="020B0503020204020204" pitchFamily="34" charset="-122"/>
              <a:ea typeface="微软雅黑" panose="020B0503020204020204" pitchFamily="34" charset="-122"/>
            </a:endParaRPr>
          </a:p>
        </p:txBody>
      </p:sp>
      <p:cxnSp>
        <p:nvCxnSpPr>
          <p:cNvPr id="10" name="直接箭头连接符 9"/>
          <p:cNvCxnSpPr/>
          <p:nvPr/>
        </p:nvCxnSpPr>
        <p:spPr bwMode="auto">
          <a:xfrm flipV="1">
            <a:off x="2339752" y="2636912"/>
            <a:ext cx="520582" cy="216024"/>
          </a:xfrm>
          <a:prstGeom prst="straightConnector1">
            <a:avLst/>
          </a:prstGeom>
          <a:noFill/>
          <a:ln w="38100" cap="flat" cmpd="sng" algn="ctr">
            <a:solidFill>
              <a:srgbClr val="0066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2" name="直接箭头连接符 31"/>
          <p:cNvCxnSpPr/>
          <p:nvPr/>
        </p:nvCxnSpPr>
        <p:spPr bwMode="auto">
          <a:xfrm flipH="1" flipV="1">
            <a:off x="899594" y="4734436"/>
            <a:ext cx="216022" cy="278740"/>
          </a:xfrm>
          <a:prstGeom prst="straightConnector1">
            <a:avLst/>
          </a:prstGeom>
          <a:noFill/>
          <a:ln w="38100" cap="flat" cmpd="sng" algn="ctr">
            <a:solidFill>
              <a:srgbClr val="0066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4" name="矩形 33"/>
          <p:cNvSpPr/>
          <p:nvPr/>
        </p:nvSpPr>
        <p:spPr>
          <a:xfrm>
            <a:off x="79080" y="4365104"/>
            <a:ext cx="1116124" cy="369332"/>
          </a:xfrm>
          <a:prstGeom prst="rect">
            <a:avLst/>
          </a:prstGeom>
          <a:ln w="12700">
            <a:solidFill>
              <a:srgbClr val="00FF99"/>
            </a:solidFill>
          </a:ln>
          <a:effectLst>
            <a:glow rad="63500">
              <a:schemeClr val="accent1">
                <a:satMod val="175000"/>
                <a:alpha val="40000"/>
              </a:schemeClr>
            </a:glow>
          </a:effectLst>
        </p:spPr>
        <p:txBody>
          <a:bodyPr wrap="square">
            <a:spAutoFit/>
          </a:bodyPr>
          <a:lstStyle/>
          <a:p>
            <a:r>
              <a:rPr lang="zh-CN" altLang="en-US" sz="1800">
                <a:solidFill>
                  <a:schemeClr val="tx1"/>
                </a:solidFill>
                <a:latin typeface="微软雅黑" panose="020B0503020204020204" pitchFamily="34" charset="-122"/>
                <a:ea typeface="微软雅黑" panose="020B0503020204020204" pitchFamily="34" charset="-122"/>
              </a:rPr>
              <a:t>输入图像</a:t>
            </a:r>
            <a:endParaRPr lang="en-US" altLang="zh-CN" sz="2000" b="0">
              <a:solidFill>
                <a:schemeClr val="tx1"/>
              </a:solidFill>
              <a:latin typeface="微软雅黑" panose="020B0503020204020204" pitchFamily="34" charset="-122"/>
              <a:ea typeface="微软雅黑" panose="020B0503020204020204" pitchFamily="34" charset="-122"/>
            </a:endParaRPr>
          </a:p>
        </p:txBody>
      </p:sp>
      <p:sp>
        <p:nvSpPr>
          <p:cNvPr id="38" name="矩形 37"/>
          <p:cNvSpPr/>
          <p:nvPr/>
        </p:nvSpPr>
        <p:spPr>
          <a:xfrm>
            <a:off x="7543255" y="4612486"/>
            <a:ext cx="1116124" cy="369332"/>
          </a:xfrm>
          <a:prstGeom prst="rect">
            <a:avLst/>
          </a:prstGeom>
          <a:ln w="12700">
            <a:solidFill>
              <a:srgbClr val="00FF99"/>
            </a:solidFill>
          </a:ln>
          <a:effectLst>
            <a:glow rad="63500">
              <a:schemeClr val="accent1">
                <a:satMod val="175000"/>
                <a:alpha val="40000"/>
              </a:schemeClr>
            </a:glow>
          </a:effectLst>
        </p:spPr>
        <p:txBody>
          <a:bodyPr wrap="square">
            <a:spAutoFit/>
          </a:bodyPr>
          <a:lstStyle/>
          <a:p>
            <a:r>
              <a:rPr lang="zh-CN" altLang="en-US" sz="1800">
                <a:solidFill>
                  <a:schemeClr val="tx1"/>
                </a:solidFill>
                <a:latin typeface="微软雅黑" panose="020B0503020204020204" pitchFamily="34" charset="-122"/>
                <a:ea typeface="微软雅黑" panose="020B0503020204020204" pitchFamily="34" charset="-122"/>
              </a:rPr>
              <a:t>输出图像</a:t>
            </a:r>
            <a:endParaRPr lang="en-US" altLang="zh-CN" sz="2000" b="0">
              <a:solidFill>
                <a:schemeClr val="tx1"/>
              </a:solidFill>
              <a:latin typeface="微软雅黑" panose="020B0503020204020204" pitchFamily="34" charset="-122"/>
              <a:ea typeface="微软雅黑" panose="020B0503020204020204" pitchFamily="34" charset="-122"/>
            </a:endParaRPr>
          </a:p>
        </p:txBody>
      </p:sp>
      <p:cxnSp>
        <p:nvCxnSpPr>
          <p:cNvPr id="39" name="直接箭头连接符 38"/>
          <p:cNvCxnSpPr/>
          <p:nvPr/>
        </p:nvCxnSpPr>
        <p:spPr bwMode="auto">
          <a:xfrm>
            <a:off x="7668344" y="4180438"/>
            <a:ext cx="288032" cy="432048"/>
          </a:xfrm>
          <a:prstGeom prst="straightConnector1">
            <a:avLst/>
          </a:prstGeom>
          <a:noFill/>
          <a:ln w="38100" cap="flat" cmpd="sng" algn="ctr">
            <a:solidFill>
              <a:srgbClr val="0066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 name="矩形 42"/>
          <p:cNvSpPr/>
          <p:nvPr/>
        </p:nvSpPr>
        <p:spPr>
          <a:xfrm>
            <a:off x="1167783" y="3828258"/>
            <a:ext cx="558062" cy="369332"/>
          </a:xfrm>
          <a:prstGeom prst="rect">
            <a:avLst/>
          </a:prstGeom>
          <a:ln w="12700">
            <a:noFill/>
          </a:ln>
          <a:effectLst>
            <a:glow rad="63500">
              <a:schemeClr val="accent1">
                <a:satMod val="175000"/>
                <a:alpha val="40000"/>
              </a:schemeClr>
            </a:glow>
          </a:effectLst>
        </p:spPr>
        <p:txBody>
          <a:bodyPr wrap="square">
            <a:spAutoFit/>
          </a:bodyPr>
          <a:lstStyle/>
          <a:p>
            <a:r>
              <a:rPr lang="zh-CN" altLang="en-US" sz="1800" b="0">
                <a:solidFill>
                  <a:schemeClr val="tx1"/>
                </a:solidFill>
                <a:latin typeface="微软雅黑" panose="020B0503020204020204" pitchFamily="34" charset="-122"/>
                <a:ea typeface="微软雅黑" panose="020B0503020204020204" pitchFamily="34" charset="-122"/>
              </a:rPr>
              <a:t>行</a:t>
            </a:r>
            <a:r>
              <a:rPr lang="en-US" altLang="zh-CN" sz="1800" b="0" i="1">
                <a:solidFill>
                  <a:schemeClr val="tx1"/>
                </a:solidFill>
                <a:latin typeface="+mj-lt"/>
                <a:ea typeface="微软雅黑" panose="020B0503020204020204" pitchFamily="34" charset="-122"/>
              </a:rPr>
              <a:t>i</a:t>
            </a:r>
            <a:endParaRPr lang="en-US" altLang="zh-CN" sz="2000" b="0" i="1">
              <a:solidFill>
                <a:schemeClr val="tx1"/>
              </a:solidFill>
              <a:latin typeface="+mj-lt"/>
              <a:ea typeface="微软雅黑" panose="020B0503020204020204" pitchFamily="34" charset="-122"/>
            </a:endParaRPr>
          </a:p>
        </p:txBody>
      </p:sp>
      <p:sp>
        <p:nvSpPr>
          <p:cNvPr id="44" name="矩形 43"/>
          <p:cNvSpPr/>
          <p:nvPr/>
        </p:nvSpPr>
        <p:spPr>
          <a:xfrm>
            <a:off x="3275856" y="3356992"/>
            <a:ext cx="558062" cy="369332"/>
          </a:xfrm>
          <a:prstGeom prst="rect">
            <a:avLst/>
          </a:prstGeom>
          <a:ln w="12700">
            <a:noFill/>
          </a:ln>
          <a:effectLst>
            <a:glow rad="63500">
              <a:schemeClr val="accent1">
                <a:satMod val="175000"/>
                <a:alpha val="40000"/>
              </a:schemeClr>
            </a:glow>
          </a:effectLst>
        </p:spPr>
        <p:txBody>
          <a:bodyPr wrap="square">
            <a:spAutoFit/>
          </a:bodyPr>
          <a:lstStyle/>
          <a:p>
            <a:r>
              <a:rPr lang="zh-CN" altLang="en-US" sz="1800" b="0">
                <a:solidFill>
                  <a:schemeClr val="tx1"/>
                </a:solidFill>
                <a:latin typeface="微软雅黑" panose="020B0503020204020204" pitchFamily="34" charset="-122"/>
                <a:ea typeface="微软雅黑" panose="020B0503020204020204" pitchFamily="34" charset="-122"/>
              </a:rPr>
              <a:t>列</a:t>
            </a:r>
            <a:r>
              <a:rPr lang="en-US" altLang="zh-CN" sz="1800" b="0" i="1">
                <a:solidFill>
                  <a:schemeClr val="tx1"/>
                </a:solidFill>
                <a:latin typeface="+mj-lt"/>
                <a:ea typeface="微软雅黑" panose="020B0503020204020204" pitchFamily="34" charset="-122"/>
              </a:rPr>
              <a:t>j</a:t>
            </a:r>
            <a:endParaRPr lang="en-US" altLang="zh-CN" sz="2000" b="0" i="1">
              <a:solidFill>
                <a:schemeClr val="tx1"/>
              </a:solidFill>
              <a:latin typeface="+mj-lt"/>
              <a:ea typeface="微软雅黑" panose="020B0503020204020204" pitchFamily="34" charset="-122"/>
            </a:endParaRPr>
          </a:p>
        </p:txBody>
      </p:sp>
      <p:sp>
        <p:nvSpPr>
          <p:cNvPr id="45" name="矩形 44"/>
          <p:cNvSpPr/>
          <p:nvPr/>
        </p:nvSpPr>
        <p:spPr>
          <a:xfrm>
            <a:off x="6732240" y="3212976"/>
            <a:ext cx="558062" cy="369332"/>
          </a:xfrm>
          <a:prstGeom prst="rect">
            <a:avLst/>
          </a:prstGeom>
          <a:ln w="12700">
            <a:noFill/>
          </a:ln>
          <a:effectLst>
            <a:glow rad="63500">
              <a:schemeClr val="accent1">
                <a:satMod val="175000"/>
                <a:alpha val="40000"/>
              </a:schemeClr>
            </a:glow>
          </a:effectLst>
        </p:spPr>
        <p:txBody>
          <a:bodyPr wrap="square">
            <a:spAutoFit/>
          </a:bodyPr>
          <a:lstStyle/>
          <a:p>
            <a:r>
              <a:rPr lang="zh-CN" altLang="en-US" sz="1800" b="0">
                <a:solidFill>
                  <a:schemeClr val="tx1"/>
                </a:solidFill>
                <a:latin typeface="微软雅黑" panose="020B0503020204020204" pitchFamily="34" charset="-122"/>
                <a:ea typeface="微软雅黑" panose="020B0503020204020204" pitchFamily="34" charset="-122"/>
              </a:rPr>
              <a:t>列</a:t>
            </a:r>
            <a:r>
              <a:rPr lang="en-US" altLang="zh-CN" sz="1800" b="0" i="1">
                <a:solidFill>
                  <a:schemeClr val="tx1"/>
                </a:solidFill>
                <a:latin typeface="+mj-lt"/>
                <a:ea typeface="微软雅黑" panose="020B0503020204020204" pitchFamily="34" charset="-122"/>
              </a:rPr>
              <a:t>j</a:t>
            </a:r>
            <a:endParaRPr lang="en-US" altLang="zh-CN" sz="2000" b="0" i="1">
              <a:solidFill>
                <a:schemeClr val="tx1"/>
              </a:solidFill>
              <a:latin typeface="+mj-lt"/>
              <a:ea typeface="微软雅黑" panose="020B0503020204020204" pitchFamily="34" charset="-122"/>
            </a:endParaRPr>
          </a:p>
        </p:txBody>
      </p:sp>
      <p:sp>
        <p:nvSpPr>
          <p:cNvPr id="46" name="矩形 45"/>
          <p:cNvSpPr/>
          <p:nvPr/>
        </p:nvSpPr>
        <p:spPr>
          <a:xfrm>
            <a:off x="4860032" y="3980658"/>
            <a:ext cx="558062" cy="369332"/>
          </a:xfrm>
          <a:prstGeom prst="rect">
            <a:avLst/>
          </a:prstGeom>
          <a:ln w="12700">
            <a:noFill/>
          </a:ln>
          <a:effectLst>
            <a:glow rad="63500">
              <a:schemeClr val="accent1">
                <a:satMod val="175000"/>
                <a:alpha val="40000"/>
              </a:schemeClr>
            </a:glow>
          </a:effectLst>
        </p:spPr>
        <p:txBody>
          <a:bodyPr wrap="square">
            <a:spAutoFit/>
          </a:bodyPr>
          <a:lstStyle/>
          <a:p>
            <a:r>
              <a:rPr lang="zh-CN" altLang="en-US" sz="1800" b="0">
                <a:solidFill>
                  <a:schemeClr val="tx1"/>
                </a:solidFill>
                <a:latin typeface="微软雅黑" panose="020B0503020204020204" pitchFamily="34" charset="-122"/>
                <a:ea typeface="微软雅黑" panose="020B0503020204020204" pitchFamily="34" charset="-122"/>
              </a:rPr>
              <a:t>行</a:t>
            </a:r>
            <a:r>
              <a:rPr lang="en-US" altLang="zh-CN" sz="1800" b="0" i="1">
                <a:solidFill>
                  <a:schemeClr val="tx1"/>
                </a:solidFill>
                <a:latin typeface="+mj-lt"/>
                <a:ea typeface="微软雅黑" panose="020B0503020204020204" pitchFamily="34" charset="-122"/>
              </a:rPr>
              <a:t>i</a:t>
            </a:r>
            <a:endParaRPr lang="en-US" altLang="zh-CN" sz="2000" b="0" i="1">
              <a:solidFill>
                <a:schemeClr val="tx1"/>
              </a:solidFill>
              <a:latin typeface="+mj-lt"/>
              <a:ea typeface="微软雅黑" panose="020B0503020204020204" pitchFamily="34" charset="-122"/>
            </a:endParaRPr>
          </a:p>
        </p:txBody>
      </p:sp>
      <p:sp>
        <p:nvSpPr>
          <p:cNvPr id="47" name="矩形 46"/>
          <p:cNvSpPr/>
          <p:nvPr/>
        </p:nvSpPr>
        <p:spPr>
          <a:xfrm>
            <a:off x="3851920" y="5229200"/>
            <a:ext cx="1266287" cy="369332"/>
          </a:xfrm>
          <a:prstGeom prst="rect">
            <a:avLst/>
          </a:prstGeom>
          <a:ln w="12700">
            <a:noFill/>
          </a:ln>
          <a:effectLst>
            <a:glow rad="63500">
              <a:schemeClr val="accent1">
                <a:satMod val="175000"/>
                <a:alpha val="40000"/>
              </a:schemeClr>
            </a:glow>
          </a:effectLst>
        </p:spPr>
        <p:txBody>
          <a:bodyPr wrap="square">
            <a:spAutoFit/>
          </a:bodyPr>
          <a:lstStyle/>
          <a:p>
            <a:pPr algn="ctr"/>
            <a:r>
              <a:rPr lang="zh-CN" altLang="en-US" sz="1800" b="0">
                <a:solidFill>
                  <a:schemeClr val="tx1"/>
                </a:solidFill>
                <a:latin typeface="微软雅黑" panose="020B0503020204020204" pitchFamily="34" charset="-122"/>
                <a:ea typeface="微软雅黑" panose="020B0503020204020204" pitchFamily="34" charset="-122"/>
              </a:rPr>
              <a:t>输出像素</a:t>
            </a:r>
            <a:endParaRPr lang="en-US" altLang="zh-CN" sz="2000" b="0" i="1">
              <a:solidFill>
                <a:schemeClr val="tx1"/>
              </a:solidFill>
              <a:latin typeface="+mj-lt"/>
              <a:ea typeface="微软雅黑" panose="020B0503020204020204" pitchFamily="34" charset="-122"/>
            </a:endParaRPr>
          </a:p>
        </p:txBody>
      </p:sp>
      <p:sp>
        <p:nvSpPr>
          <p:cNvPr id="27" name="椭圆 26"/>
          <p:cNvSpPr/>
          <p:nvPr/>
        </p:nvSpPr>
        <p:spPr bwMode="auto">
          <a:xfrm>
            <a:off x="2266224" y="4293096"/>
            <a:ext cx="73528" cy="103366"/>
          </a:xfrm>
          <a:prstGeom prst="ellipse">
            <a:avLst/>
          </a:prstGeom>
          <a:solidFill>
            <a:srgbClr val="660066"/>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49" name="矩形 48"/>
          <p:cNvSpPr/>
          <p:nvPr/>
        </p:nvSpPr>
        <p:spPr>
          <a:xfrm>
            <a:off x="1943708" y="5795972"/>
            <a:ext cx="1116124" cy="369332"/>
          </a:xfrm>
          <a:prstGeom prst="rect">
            <a:avLst/>
          </a:prstGeom>
          <a:ln w="12700">
            <a:solidFill>
              <a:srgbClr val="00FF99"/>
            </a:solidFill>
          </a:ln>
          <a:effectLst>
            <a:glow rad="63500">
              <a:schemeClr val="accent1">
                <a:satMod val="175000"/>
                <a:alpha val="40000"/>
              </a:schemeClr>
            </a:glow>
          </a:effectLst>
        </p:spPr>
        <p:txBody>
          <a:bodyPr wrap="square">
            <a:spAutoFit/>
          </a:bodyPr>
          <a:lstStyle/>
          <a:p>
            <a:r>
              <a:rPr lang="zh-CN" altLang="en-US" sz="1800">
                <a:solidFill>
                  <a:schemeClr val="tx1"/>
                </a:solidFill>
                <a:latin typeface="微软雅黑" panose="020B0503020204020204" pitchFamily="34" charset="-122"/>
                <a:ea typeface="微软雅黑" panose="020B0503020204020204" pitchFamily="34" charset="-122"/>
              </a:rPr>
              <a:t>逻辑运算</a:t>
            </a:r>
            <a:endParaRPr lang="en-US" altLang="zh-CN" sz="2000" b="0">
              <a:solidFill>
                <a:schemeClr val="tx1"/>
              </a:solidFill>
              <a:latin typeface="微软雅黑" panose="020B0503020204020204" pitchFamily="34" charset="-122"/>
              <a:ea typeface="微软雅黑" panose="020B0503020204020204" pitchFamily="34" charset="-122"/>
            </a:endParaRPr>
          </a:p>
        </p:txBody>
      </p:sp>
      <p:sp>
        <p:nvSpPr>
          <p:cNvPr id="50" name="矩形 49"/>
          <p:cNvSpPr/>
          <p:nvPr/>
        </p:nvSpPr>
        <p:spPr>
          <a:xfrm>
            <a:off x="467543" y="6180811"/>
            <a:ext cx="3969530" cy="646331"/>
          </a:xfrm>
          <a:prstGeom prst="rect">
            <a:avLst/>
          </a:prstGeom>
          <a:ln w="12700">
            <a:noFill/>
          </a:ln>
          <a:effectLst>
            <a:glow rad="63500">
              <a:schemeClr val="accent1">
                <a:satMod val="175000"/>
                <a:alpha val="40000"/>
              </a:schemeClr>
            </a:glow>
          </a:effectLst>
        </p:spPr>
        <p:txBody>
          <a:bodyPr wrap="square">
            <a:spAutoFit/>
          </a:bodyPr>
          <a:lstStyle/>
          <a:p>
            <a:pPr algn="ctr"/>
            <a:r>
              <a:rPr lang="zh-CN" altLang="en-US" sz="1800" b="0">
                <a:solidFill>
                  <a:schemeClr val="tx1"/>
                </a:solidFill>
                <a:latin typeface="微软雅黑" panose="020B0503020204020204" pitchFamily="34" charset="-122"/>
                <a:ea typeface="微软雅黑" panose="020B0503020204020204" pitchFamily="34" charset="-122"/>
              </a:rPr>
              <a:t>在结构元素每个像素位置上与二值图像对应的区域进行特定的逻辑运算</a:t>
            </a:r>
            <a:endParaRPr lang="en-US" altLang="zh-CN" sz="2000" b="0" i="1">
              <a:solidFill>
                <a:schemeClr val="tx1"/>
              </a:solidFill>
              <a:latin typeface="+mj-lt"/>
              <a:ea typeface="微软雅黑" panose="020B0503020204020204" pitchFamily="34" charset="-122"/>
            </a:endParaRPr>
          </a:p>
        </p:txBody>
      </p:sp>
      <p:sp>
        <p:nvSpPr>
          <p:cNvPr id="51" name="矩形 50"/>
          <p:cNvSpPr/>
          <p:nvPr/>
        </p:nvSpPr>
        <p:spPr>
          <a:xfrm>
            <a:off x="4984570" y="6033482"/>
            <a:ext cx="4015414" cy="707886"/>
          </a:xfrm>
          <a:prstGeom prst="rect">
            <a:avLst/>
          </a:prstGeom>
          <a:ln w="12700">
            <a:solidFill>
              <a:srgbClr val="00FF99"/>
            </a:solidFill>
          </a:ln>
          <a:effectLst>
            <a:glow rad="63500">
              <a:schemeClr val="accent1">
                <a:satMod val="175000"/>
                <a:alpha val="40000"/>
              </a:schemeClr>
            </a:glow>
          </a:effectLst>
        </p:spPr>
        <p:txBody>
          <a:bodyPr wrap="square">
            <a:spAutoFit/>
          </a:bodyPr>
          <a:lstStyle/>
          <a:p>
            <a:r>
              <a:rPr lang="zh-CN" altLang="en-US" sz="2000">
                <a:solidFill>
                  <a:schemeClr val="tx1"/>
                </a:solidFill>
                <a:latin typeface="微软雅黑" panose="020B0503020204020204" pitchFamily="34" charset="-122"/>
                <a:ea typeface="微软雅黑" panose="020B0503020204020204" pitchFamily="34" charset="-122"/>
              </a:rPr>
              <a:t>运算效果：</a:t>
            </a:r>
            <a:r>
              <a:rPr lang="zh-CN" altLang="en-US" sz="2000">
                <a:solidFill>
                  <a:srgbClr val="C00000"/>
                </a:solidFill>
                <a:latin typeface="微软雅黑" panose="020B0503020204020204" pitchFamily="34" charset="-122"/>
                <a:ea typeface="微软雅黑" panose="020B0503020204020204" pitchFamily="34" charset="-122"/>
              </a:rPr>
              <a:t>取决于结构元素的形状、大小、内容以及逻辑运算性质</a:t>
            </a:r>
          </a:p>
        </p:txBody>
      </p:sp>
      <p:grpSp>
        <p:nvGrpSpPr>
          <p:cNvPr id="52" name="Group 3"/>
          <p:cNvGrpSpPr>
            <a:grpSpLocks/>
          </p:cNvGrpSpPr>
          <p:nvPr/>
        </p:nvGrpSpPr>
        <p:grpSpPr bwMode="auto">
          <a:xfrm>
            <a:off x="112075" y="44624"/>
            <a:ext cx="9035889" cy="647700"/>
            <a:chOff x="113" y="119"/>
            <a:chExt cx="5578" cy="408"/>
          </a:xfrm>
        </p:grpSpPr>
        <p:sp>
          <p:nvSpPr>
            <p:cNvPr id="53"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二、点云滤波</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54"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7347B80C-AA43-4929-B396-1C9CA25DAE9E}" type="slidenum">
              <a:rPr lang="en-US" altLang="zh-CN" smtClean="0"/>
              <a:pPr/>
              <a:t>17</a:t>
            </a:fld>
            <a:r>
              <a:rPr lang="en-US" altLang="zh-CN"/>
              <a:t>/92</a:t>
            </a:r>
          </a:p>
        </p:txBody>
      </p:sp>
    </p:spTree>
    <p:extLst>
      <p:ext uri="{BB962C8B-B14F-4D97-AF65-F5344CB8AC3E}">
        <p14:creationId xmlns:p14="http://schemas.microsoft.com/office/powerpoint/2010/main" val="1963088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88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1557" y="1124744"/>
            <a:ext cx="3343799"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2" name="矩形 11"/>
              <p:cNvSpPr/>
              <p:nvPr/>
            </p:nvSpPr>
            <p:spPr>
              <a:xfrm>
                <a:off x="1767538" y="1800141"/>
                <a:ext cx="3184911"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b="1" i="1" smtClean="0">
                          <a:solidFill>
                            <a:schemeClr val="tx1"/>
                          </a:solidFill>
                          <a:latin typeface="Cambria Math"/>
                          <a:ea typeface="黑体" panose="02010609060101010101" pitchFamily="49" charset="-122"/>
                        </a:rPr>
                        <m:t>𝑨</m:t>
                      </m:r>
                      <m:r>
                        <a:rPr lang="en-US" altLang="zh-CN" sz="2200" b="1" i="1" smtClean="0">
                          <a:solidFill>
                            <a:schemeClr val="tx1"/>
                          </a:solidFill>
                          <a:latin typeface="Cambria Math"/>
                          <a:ea typeface="Cambria Math"/>
                        </a:rPr>
                        <m:t>⊖</m:t>
                      </m:r>
                      <m:r>
                        <a:rPr lang="en-US" altLang="zh-CN" sz="2200" b="1" i="1" smtClean="0">
                          <a:solidFill>
                            <a:schemeClr val="tx1"/>
                          </a:solidFill>
                          <a:latin typeface="Cambria Math"/>
                          <a:ea typeface="Cambria Math"/>
                        </a:rPr>
                        <m:t>𝑩</m:t>
                      </m:r>
                      <m:r>
                        <a:rPr lang="en-US" altLang="zh-CN" sz="2200" b="1" i="1" smtClean="0">
                          <a:solidFill>
                            <a:schemeClr val="tx1"/>
                          </a:solidFill>
                          <a:latin typeface="Cambria Math"/>
                          <a:ea typeface="黑体" panose="02010609060101010101" pitchFamily="49" charset="-122"/>
                        </a:rPr>
                        <m:t>=</m:t>
                      </m:r>
                      <m:d>
                        <m:dPr>
                          <m:begChr m:val="{"/>
                          <m:endChr m:val="}"/>
                          <m:ctrlPr>
                            <a:rPr lang="en-US" altLang="zh-CN" sz="2200" b="1" i="1" smtClean="0">
                              <a:solidFill>
                                <a:schemeClr val="tx1"/>
                              </a:solidFill>
                              <a:latin typeface="Cambria Math" panose="02040503050406030204" pitchFamily="18" charset="0"/>
                              <a:ea typeface="黑体" panose="02010609060101010101" pitchFamily="49" charset="-122"/>
                            </a:rPr>
                          </m:ctrlPr>
                        </m:dPr>
                        <m:e>
                          <m:r>
                            <a:rPr lang="en-US" altLang="zh-CN" sz="2200" b="1" i="1" smtClean="0">
                              <a:solidFill>
                                <a:schemeClr val="tx1"/>
                              </a:solidFill>
                              <a:latin typeface="Cambria Math"/>
                              <a:ea typeface="黑体" panose="02010609060101010101" pitchFamily="49" charset="-122"/>
                            </a:rPr>
                            <m:t>𝒙</m:t>
                          </m:r>
                          <m:r>
                            <a:rPr lang="en-US" altLang="zh-CN" sz="2200" b="1" i="1" smtClean="0">
                              <a:solidFill>
                                <a:schemeClr val="tx1"/>
                              </a:solidFill>
                              <a:latin typeface="Cambria Math"/>
                              <a:ea typeface="黑体" panose="02010609060101010101" pitchFamily="49" charset="-122"/>
                            </a:rPr>
                            <m:t>:</m:t>
                          </m:r>
                          <m:r>
                            <a:rPr lang="en-US" altLang="zh-CN" sz="2200" b="1" i="1" smtClean="0">
                              <a:solidFill>
                                <a:schemeClr val="tx1"/>
                              </a:solidFill>
                              <a:latin typeface="Cambria Math"/>
                              <a:ea typeface="黑体" panose="02010609060101010101" pitchFamily="49" charset="-122"/>
                            </a:rPr>
                            <m:t>𝑩</m:t>
                          </m:r>
                          <m:r>
                            <a:rPr lang="en-US" altLang="zh-CN" sz="2200" b="1" i="1" smtClean="0">
                              <a:solidFill>
                                <a:schemeClr val="tx1"/>
                              </a:solidFill>
                              <a:latin typeface="Cambria Math"/>
                              <a:ea typeface="黑体" panose="02010609060101010101" pitchFamily="49" charset="-122"/>
                            </a:rPr>
                            <m:t>+</m:t>
                          </m:r>
                          <m:r>
                            <a:rPr lang="en-US" altLang="zh-CN" sz="2200" b="1" i="1" smtClean="0">
                              <a:solidFill>
                                <a:schemeClr val="tx1"/>
                              </a:solidFill>
                              <a:latin typeface="Cambria Math"/>
                              <a:ea typeface="黑体" panose="02010609060101010101" pitchFamily="49" charset="-122"/>
                            </a:rPr>
                            <m:t>𝒙</m:t>
                          </m:r>
                          <m:r>
                            <a:rPr lang="en-US" altLang="zh-CN" sz="2200" b="1" i="1" smtClean="0">
                              <a:solidFill>
                                <a:schemeClr val="tx1"/>
                              </a:solidFill>
                              <a:latin typeface="Cambria Math"/>
                              <a:ea typeface="Cambria Math"/>
                            </a:rPr>
                            <m:t>⊂</m:t>
                          </m:r>
                          <m:r>
                            <a:rPr lang="en-US" altLang="zh-CN" sz="2200" b="1" i="1" smtClean="0">
                              <a:solidFill>
                                <a:schemeClr val="tx1"/>
                              </a:solidFill>
                              <a:latin typeface="Cambria Math"/>
                              <a:ea typeface="Cambria Math"/>
                            </a:rPr>
                            <m:t>𝑨</m:t>
                          </m:r>
                        </m:e>
                      </m:d>
                    </m:oMath>
                  </m:oMathPara>
                </a14:m>
                <a:endParaRPr lang="zh-CN" altLang="en-US" sz="2200">
                  <a:solidFill>
                    <a:schemeClr val="tx1"/>
                  </a:solidFill>
                  <a:latin typeface="微软雅黑" panose="020B0503020204020204" pitchFamily="34" charset="-122"/>
                  <a:ea typeface="微软雅黑" panose="020B0503020204020204" pitchFamily="34" charset="-122"/>
                </a:endParaRPr>
              </a:p>
            </p:txBody>
          </p:sp>
        </mc:Choice>
        <mc:Fallback xmlns="">
          <p:sp>
            <p:nvSpPr>
              <p:cNvPr id="12" name="矩形 11"/>
              <p:cNvSpPr>
                <a:spLocks noRot="1" noChangeAspect="1" noMove="1" noResize="1" noEditPoints="1" noAdjustHandles="1" noChangeArrowheads="1" noChangeShapeType="1" noTextEdit="1"/>
              </p:cNvSpPr>
              <p:nvPr/>
            </p:nvSpPr>
            <p:spPr>
              <a:xfrm>
                <a:off x="1767538" y="1800141"/>
                <a:ext cx="3184911" cy="430887"/>
              </a:xfrm>
              <a:prstGeom prst="rect">
                <a:avLst/>
              </a:prstGeom>
              <a:blipFill rotWithShape="1">
                <a:blip r:embed="rId4"/>
                <a:stretch>
                  <a:fillRect b="-15493"/>
                </a:stretch>
              </a:blipFill>
            </p:spPr>
            <p:txBody>
              <a:bodyPr/>
              <a:lstStyle/>
              <a:p>
                <a:r>
                  <a:rPr lang="zh-CN" altLang="en-US">
                    <a:noFill/>
                  </a:rPr>
                  <a:t> </a:t>
                </a:r>
              </a:p>
            </p:txBody>
          </p:sp>
        </mc:Fallback>
      </mc:AlternateContent>
      <p:sp>
        <p:nvSpPr>
          <p:cNvPr id="16" name="矩形 15"/>
          <p:cNvSpPr/>
          <p:nvPr/>
        </p:nvSpPr>
        <p:spPr>
          <a:xfrm>
            <a:off x="323528" y="1800141"/>
            <a:ext cx="1595309" cy="430887"/>
          </a:xfrm>
          <a:prstGeom prst="rect">
            <a:avLst/>
          </a:prstGeom>
        </p:spPr>
        <p:txBody>
          <a:bodyPr wrap="none">
            <a:spAutoFit/>
          </a:bodyPr>
          <a:lstStyle/>
          <a:p>
            <a:r>
              <a:rPr lang="zh-CN" altLang="en-US" sz="2200">
                <a:solidFill>
                  <a:srgbClr val="0000FF"/>
                </a:solidFill>
                <a:latin typeface="微软雅黑" panose="020B0503020204020204" pitchFamily="34" charset="-122"/>
                <a:ea typeface="微软雅黑" panose="020B0503020204020204" pitchFamily="34" charset="-122"/>
              </a:rPr>
              <a:t>腐蚀运算：</a:t>
            </a:r>
          </a:p>
        </p:txBody>
      </p:sp>
      <p:sp>
        <p:nvSpPr>
          <p:cNvPr id="23" name="矩形 22"/>
          <p:cNvSpPr/>
          <p:nvPr/>
        </p:nvSpPr>
        <p:spPr>
          <a:xfrm>
            <a:off x="29194" y="735087"/>
            <a:ext cx="8897176"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2.3 </a:t>
            </a:r>
            <a:r>
              <a:rPr lang="zh-CN" altLang="en-US" sz="2400">
                <a:solidFill>
                  <a:schemeClr val="tx1"/>
                </a:solidFill>
                <a:latin typeface="微软雅黑" panose="020B0503020204020204" pitchFamily="34" charset="-122"/>
                <a:ea typeface="微软雅黑" panose="020B0503020204020204" pitchFamily="34" charset="-122"/>
              </a:rPr>
              <a:t>基于数学形态学的滤波方法</a:t>
            </a:r>
            <a:endParaRPr lang="en-US" altLang="zh-CN" sz="2400">
              <a:solidFill>
                <a:schemeClr val="tx1"/>
              </a:solidFill>
              <a:latin typeface="微软雅黑" panose="020B0503020204020204" pitchFamily="34" charset="-122"/>
              <a:ea typeface="微软雅黑" panose="020B0503020204020204" pitchFamily="34" charset="-122"/>
            </a:endParaRPr>
          </a:p>
        </p:txBody>
      </p:sp>
      <p:sp>
        <p:nvSpPr>
          <p:cNvPr id="24" name="矩形 23"/>
          <p:cNvSpPr/>
          <p:nvPr/>
        </p:nvSpPr>
        <p:spPr>
          <a:xfrm>
            <a:off x="3026523" y="2377946"/>
            <a:ext cx="1955166" cy="646331"/>
          </a:xfrm>
          <a:prstGeom prst="rect">
            <a:avLst/>
          </a:prstGeom>
          <a:ln w="12700">
            <a:noFill/>
          </a:ln>
          <a:effectLst>
            <a:glow rad="63500">
              <a:schemeClr val="accent1">
                <a:satMod val="175000"/>
                <a:alpha val="40000"/>
              </a:schemeClr>
            </a:glow>
          </a:effectLst>
        </p:spPr>
        <p:txBody>
          <a:bodyPr wrap="square">
            <a:spAutoFit/>
          </a:bodyPr>
          <a:lstStyle/>
          <a:p>
            <a:pPr algn="ctr"/>
            <a:r>
              <a:rPr lang="zh-CN" altLang="en-US" sz="1800" b="0">
                <a:solidFill>
                  <a:srgbClr val="C00000"/>
                </a:solidFill>
                <a:latin typeface="微软雅黑" panose="020B0503020204020204" pitchFamily="34" charset="-122"/>
                <a:ea typeface="微软雅黑" panose="020B0503020204020204" pitchFamily="34" charset="-122"/>
              </a:rPr>
              <a:t>与模板</a:t>
            </a:r>
            <a:r>
              <a:rPr lang="en-US" altLang="zh-CN" sz="1800" b="0">
                <a:solidFill>
                  <a:srgbClr val="C00000"/>
                </a:solidFill>
                <a:latin typeface="微软雅黑" panose="020B0503020204020204" pitchFamily="34" charset="-122"/>
                <a:ea typeface="微软雅黑" panose="020B0503020204020204" pitchFamily="34" charset="-122"/>
              </a:rPr>
              <a:t>B</a:t>
            </a:r>
            <a:r>
              <a:rPr lang="zh-CN" altLang="en-US" sz="1800" b="0">
                <a:solidFill>
                  <a:srgbClr val="C00000"/>
                </a:solidFill>
                <a:latin typeface="微软雅黑" panose="020B0503020204020204" pitchFamily="34" charset="-122"/>
                <a:ea typeface="微软雅黑" panose="020B0503020204020204" pitchFamily="34" charset="-122"/>
              </a:rPr>
              <a:t>覆盖下的点进行逻辑或</a:t>
            </a:r>
            <a:endParaRPr lang="en-US" altLang="zh-CN" sz="1800" b="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 name="矩形 24"/>
              <p:cNvSpPr/>
              <p:nvPr/>
            </p:nvSpPr>
            <p:spPr>
              <a:xfrm>
                <a:off x="1094994" y="2395239"/>
                <a:ext cx="1820821" cy="369332"/>
              </a:xfrm>
              <a:prstGeom prst="rect">
                <a:avLst/>
              </a:prstGeom>
              <a:ln w="12700">
                <a:noFill/>
              </a:ln>
              <a:effectLst>
                <a:glow rad="63500">
                  <a:schemeClr val="accent1">
                    <a:satMod val="175000"/>
                    <a:alpha val="40000"/>
                  </a:schemeClr>
                </a:glow>
              </a:effectLst>
            </p:spPr>
            <p:txBody>
              <a:bodyPr wrap="square">
                <a:spAutoFit/>
              </a:bodyPr>
              <a:lstStyle/>
              <a:p>
                <a:pPr algn="ctr"/>
                <a14:m>
                  <m:oMath xmlns:m="http://schemas.openxmlformats.org/officeDocument/2006/math">
                    <m:r>
                      <a:rPr lang="en-US" altLang="zh-CN" sz="1800" i="1" smtClean="0">
                        <a:solidFill>
                          <a:srgbClr val="C00000"/>
                        </a:solidFill>
                        <a:latin typeface="Cambria Math"/>
                        <a:ea typeface="黑体" panose="02010609060101010101" pitchFamily="49" charset="-122"/>
                      </a:rPr>
                      <m:t>𝒙</m:t>
                    </m:r>
                  </m:oMath>
                </a14:m>
                <a:r>
                  <a:rPr lang="zh-CN" altLang="en-US" sz="1800" b="0">
                    <a:solidFill>
                      <a:srgbClr val="C00000"/>
                    </a:solidFill>
                    <a:latin typeface="+mj-lt"/>
                    <a:ea typeface="微软雅黑" panose="020B0503020204020204" pitchFamily="34" charset="-122"/>
                  </a:rPr>
                  <a:t>被滤波像素点</a:t>
                </a:r>
                <a:endParaRPr lang="en-US" altLang="zh-CN" sz="2000" b="0">
                  <a:solidFill>
                    <a:srgbClr val="C00000"/>
                  </a:solidFill>
                  <a:latin typeface="+mj-lt"/>
                  <a:ea typeface="微软雅黑" panose="020B0503020204020204" pitchFamily="34" charset="-122"/>
                </a:endParaRPr>
              </a:p>
            </p:txBody>
          </p:sp>
        </mc:Choice>
        <mc:Fallback xmlns="">
          <p:sp>
            <p:nvSpPr>
              <p:cNvPr id="25" name="矩形 24"/>
              <p:cNvSpPr>
                <a:spLocks noRot="1" noChangeAspect="1" noMove="1" noResize="1" noEditPoints="1" noAdjustHandles="1" noChangeArrowheads="1" noChangeShapeType="1" noTextEdit="1"/>
              </p:cNvSpPr>
              <p:nvPr/>
            </p:nvSpPr>
            <p:spPr>
              <a:xfrm>
                <a:off x="1094994" y="2395239"/>
                <a:ext cx="1820821" cy="369332"/>
              </a:xfrm>
              <a:prstGeom prst="rect">
                <a:avLst/>
              </a:prstGeom>
              <a:blipFill rotWithShape="1">
                <a:blip r:embed="rId6"/>
                <a:stretch>
                  <a:fillRect b="-9639"/>
                </a:stretch>
              </a:blipFill>
              <a:ln w="12700">
                <a:noFill/>
              </a:ln>
              <a:effectLst>
                <a:glow rad="63500">
                  <a:schemeClr val="accent1">
                    <a:satMod val="175000"/>
                    <a:alpha val="40000"/>
                  </a:schemeClr>
                </a:glow>
              </a:effectLst>
            </p:spPr>
            <p:txBody>
              <a:bodyPr/>
              <a:lstStyle/>
              <a:p>
                <a:r>
                  <a:rPr lang="zh-CN" altLang="en-US">
                    <a:noFill/>
                  </a:rPr>
                  <a:t> </a:t>
                </a:r>
              </a:p>
            </p:txBody>
          </p:sp>
        </mc:Fallback>
      </mc:AlternateContent>
      <p:cxnSp>
        <p:nvCxnSpPr>
          <p:cNvPr id="26" name="直接箭头连接符 25"/>
          <p:cNvCxnSpPr/>
          <p:nvPr/>
        </p:nvCxnSpPr>
        <p:spPr bwMode="auto">
          <a:xfrm>
            <a:off x="3835394" y="2123596"/>
            <a:ext cx="0" cy="271643"/>
          </a:xfrm>
          <a:prstGeom prst="straightConnector1">
            <a:avLst/>
          </a:prstGeom>
          <a:noFill/>
          <a:ln w="38100" cap="flat" cmpd="sng" algn="ctr">
            <a:solidFill>
              <a:srgbClr val="0066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 name="直接箭头连接符 26"/>
          <p:cNvCxnSpPr/>
          <p:nvPr/>
        </p:nvCxnSpPr>
        <p:spPr bwMode="auto">
          <a:xfrm flipH="1">
            <a:off x="2627784" y="2140174"/>
            <a:ext cx="648072" cy="271643"/>
          </a:xfrm>
          <a:prstGeom prst="straightConnector1">
            <a:avLst/>
          </a:prstGeom>
          <a:noFill/>
          <a:ln w="38100" cap="flat" cmpd="sng" algn="ctr">
            <a:solidFill>
              <a:srgbClr val="0066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9" name="直接箭头连接符 28"/>
          <p:cNvCxnSpPr/>
          <p:nvPr/>
        </p:nvCxnSpPr>
        <p:spPr bwMode="auto">
          <a:xfrm flipH="1" flipV="1">
            <a:off x="4261758" y="1656125"/>
            <a:ext cx="369152" cy="243454"/>
          </a:xfrm>
          <a:prstGeom prst="straightConnector1">
            <a:avLst/>
          </a:prstGeom>
          <a:noFill/>
          <a:ln w="38100" cap="flat" cmpd="sng" algn="ctr">
            <a:solidFill>
              <a:srgbClr val="0066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2" name="矩形 31"/>
          <p:cNvSpPr/>
          <p:nvPr/>
        </p:nvSpPr>
        <p:spPr>
          <a:xfrm>
            <a:off x="2149158" y="1440101"/>
            <a:ext cx="2112600" cy="369332"/>
          </a:xfrm>
          <a:prstGeom prst="rect">
            <a:avLst/>
          </a:prstGeom>
          <a:ln w="12700">
            <a:noFill/>
          </a:ln>
          <a:effectLst>
            <a:glow rad="63500">
              <a:schemeClr val="accent1">
                <a:satMod val="175000"/>
                <a:alpha val="40000"/>
              </a:schemeClr>
            </a:glow>
          </a:effectLst>
        </p:spPr>
        <p:txBody>
          <a:bodyPr wrap="square">
            <a:spAutoFit/>
          </a:bodyPr>
          <a:lstStyle/>
          <a:p>
            <a:pPr algn="ctr"/>
            <a:r>
              <a:rPr lang="zh-CN" altLang="en-US" sz="1800" b="0">
                <a:solidFill>
                  <a:srgbClr val="C00000"/>
                </a:solidFill>
                <a:latin typeface="+mj-lt"/>
                <a:ea typeface="微软雅黑" panose="020B0503020204020204" pitchFamily="34" charset="-122"/>
              </a:rPr>
              <a:t>图像中的目标区域</a:t>
            </a:r>
            <a:endParaRPr lang="en-US" altLang="zh-CN" sz="2000" b="0">
              <a:solidFill>
                <a:srgbClr val="C00000"/>
              </a:solidFill>
              <a:latin typeface="+mj-lt"/>
              <a:ea typeface="微软雅黑" panose="020B0503020204020204" pitchFamily="34" charset="-122"/>
            </a:endParaRPr>
          </a:p>
        </p:txBody>
      </p:sp>
      <p:sp>
        <p:nvSpPr>
          <p:cNvPr id="34" name="矩形 33"/>
          <p:cNvSpPr/>
          <p:nvPr/>
        </p:nvSpPr>
        <p:spPr>
          <a:xfrm>
            <a:off x="112076" y="3163034"/>
            <a:ext cx="8964612" cy="1477328"/>
          </a:xfrm>
          <a:prstGeom prst="rect">
            <a:avLst/>
          </a:prstGeom>
        </p:spPr>
        <p:txBody>
          <a:bodyPr wrap="square">
            <a:spAutoFit/>
          </a:bodyPr>
          <a:lstStyle/>
          <a:p>
            <a:pPr>
              <a:lnSpc>
                <a:spcPct val="150000"/>
              </a:lnSpc>
            </a:pPr>
            <a:r>
              <a:rPr lang="zh-CN" altLang="en-US" sz="2000" dirty="0">
                <a:solidFill>
                  <a:srgbClr val="0000FF"/>
                </a:solidFill>
                <a:latin typeface="微软雅黑" panose="020B0503020204020204" pitchFamily="34" charset="-122"/>
                <a:ea typeface="微软雅黑" panose="020B0503020204020204" pitchFamily="34" charset="-122"/>
              </a:rPr>
              <a:t>腐蚀过程：</a:t>
            </a:r>
            <a:r>
              <a:rPr lang="zh-CN" altLang="en-US" sz="2000" dirty="0">
                <a:solidFill>
                  <a:schemeClr val="tx1"/>
                </a:solidFill>
                <a:latin typeface="微软雅黑" panose="020B0503020204020204" pitchFamily="34" charset="-122"/>
                <a:ea typeface="微软雅黑" panose="020B0503020204020204" pitchFamily="34" charset="-122"/>
              </a:rPr>
              <a:t>拿模板</a:t>
            </a:r>
            <a:r>
              <a:rPr lang="en-US" altLang="zh-CN" sz="2000" dirty="0">
                <a:solidFill>
                  <a:schemeClr val="tx1"/>
                </a:solidFill>
                <a:latin typeface="微软雅黑" panose="020B0503020204020204" pitchFamily="34" charset="-122"/>
                <a:ea typeface="微软雅黑" panose="020B0503020204020204" pitchFamily="34" charset="-122"/>
              </a:rPr>
              <a:t>B</a:t>
            </a:r>
            <a:r>
              <a:rPr lang="zh-CN" altLang="en-US" sz="2000" dirty="0">
                <a:solidFill>
                  <a:schemeClr val="tx1"/>
                </a:solidFill>
                <a:latin typeface="微软雅黑" panose="020B0503020204020204" pitchFamily="34" charset="-122"/>
                <a:ea typeface="微软雅黑" panose="020B0503020204020204" pitchFamily="34" charset="-122"/>
              </a:rPr>
              <a:t>的原点和输入图像</a:t>
            </a:r>
            <a:r>
              <a:rPr lang="en-US" altLang="zh-CN" sz="2000" dirty="0">
                <a:solidFill>
                  <a:schemeClr val="tx1"/>
                </a:solidFill>
                <a:latin typeface="微软雅黑" panose="020B0503020204020204" pitchFamily="34" charset="-122"/>
                <a:ea typeface="微软雅黑" panose="020B0503020204020204" pitchFamily="34" charset="-122"/>
              </a:rPr>
              <a:t>X</a:t>
            </a:r>
            <a:r>
              <a:rPr lang="zh-CN" altLang="en-US" sz="2000" dirty="0">
                <a:solidFill>
                  <a:schemeClr val="tx1"/>
                </a:solidFill>
                <a:latin typeface="微软雅黑" panose="020B0503020204020204" pitchFamily="34" charset="-122"/>
                <a:ea typeface="微软雅黑" panose="020B0503020204020204" pitchFamily="34" charset="-122"/>
              </a:rPr>
              <a:t>上的点一个一个对比，如果</a:t>
            </a:r>
            <a:r>
              <a:rPr lang="en-US" altLang="zh-CN" sz="2000" dirty="0">
                <a:solidFill>
                  <a:schemeClr val="tx1"/>
                </a:solidFill>
                <a:latin typeface="微软雅黑" panose="020B0503020204020204" pitchFamily="34" charset="-122"/>
                <a:ea typeface="微软雅黑" panose="020B0503020204020204" pitchFamily="34" charset="-122"/>
              </a:rPr>
              <a:t>B</a:t>
            </a:r>
            <a:r>
              <a:rPr lang="zh-CN" altLang="en-US" sz="2000" dirty="0">
                <a:solidFill>
                  <a:schemeClr val="tx1"/>
                </a:solidFill>
                <a:latin typeface="微软雅黑" panose="020B0503020204020204" pitchFamily="34" charset="-122"/>
                <a:ea typeface="微软雅黑" panose="020B0503020204020204" pitchFamily="34" charset="-122"/>
              </a:rPr>
              <a:t>上的</a:t>
            </a:r>
            <a:r>
              <a:rPr lang="zh-CN" altLang="en-US" sz="2000" dirty="0">
                <a:solidFill>
                  <a:srgbClr val="C00000"/>
                </a:solidFill>
                <a:latin typeface="微软雅黑" panose="020B0503020204020204" pitchFamily="34" charset="-122"/>
                <a:ea typeface="微软雅黑" panose="020B0503020204020204" pitchFamily="34" charset="-122"/>
              </a:rPr>
              <a:t>所有</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为</a:t>
            </a:r>
            <a:r>
              <a:rPr lang="en-US" altLang="zh-CN" sz="2000" dirty="0">
                <a:solidFill>
                  <a:schemeClr val="tx1"/>
                </a:solidFill>
                <a:latin typeface="微软雅黑" panose="020B0503020204020204" pitchFamily="34" charset="-122"/>
                <a:ea typeface="微软雅黑" panose="020B0503020204020204" pitchFamily="34" charset="-122"/>
              </a:rPr>
              <a:t>1</a:t>
            </a:r>
            <a:r>
              <a:rPr lang="zh-CN" altLang="en-US" sz="2000" dirty="0">
                <a:solidFill>
                  <a:schemeClr val="tx1"/>
                </a:solidFill>
                <a:latin typeface="微软雅黑" panose="020B0503020204020204" pitchFamily="34" charset="-122"/>
                <a:ea typeface="微软雅黑" panose="020B0503020204020204" pitchFamily="34" charset="-122"/>
              </a:rPr>
              <a:t>的元素所覆盖的点都在目标</a:t>
            </a:r>
            <a:r>
              <a:rPr lang="en-US" altLang="zh-CN" sz="2000" dirty="0">
                <a:solidFill>
                  <a:schemeClr val="tx1"/>
                </a:solidFill>
                <a:latin typeface="微软雅黑" panose="020B0503020204020204" pitchFamily="34" charset="-122"/>
                <a:ea typeface="微软雅黑" panose="020B0503020204020204" pitchFamily="34" charset="-122"/>
              </a:rPr>
              <a:t>A</a:t>
            </a:r>
            <a:r>
              <a:rPr lang="zh-CN" altLang="en-US" sz="2000" dirty="0">
                <a:solidFill>
                  <a:schemeClr val="tx1"/>
                </a:solidFill>
                <a:latin typeface="微软雅黑" panose="020B0503020204020204" pitchFamily="34" charset="-122"/>
                <a:ea typeface="微软雅黑" panose="020B0503020204020204" pitchFamily="34" charset="-122"/>
              </a:rPr>
              <a:t>的范围内，则</a:t>
            </a:r>
            <a:r>
              <a:rPr lang="en-US" altLang="zh-CN" sz="2000" dirty="0">
                <a:solidFill>
                  <a:schemeClr val="tx1"/>
                </a:solidFill>
                <a:latin typeface="微软雅黑" panose="020B0503020204020204" pitchFamily="34" charset="-122"/>
                <a:ea typeface="微软雅黑" panose="020B0503020204020204" pitchFamily="34" charset="-122"/>
              </a:rPr>
              <a:t>B</a:t>
            </a:r>
            <a:r>
              <a:rPr lang="zh-CN" altLang="en-US" sz="2000" dirty="0">
                <a:solidFill>
                  <a:schemeClr val="tx1"/>
                </a:solidFill>
                <a:latin typeface="微软雅黑" panose="020B0503020204020204" pitchFamily="34" charset="-122"/>
                <a:ea typeface="微软雅黑" panose="020B0503020204020204" pitchFamily="34" charset="-122"/>
              </a:rPr>
              <a:t>原点所对应的点判</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断为属于目标</a:t>
            </a:r>
            <a:r>
              <a:rPr lang="en-US" altLang="zh-CN" sz="2000" dirty="0">
                <a:solidFill>
                  <a:schemeClr val="tx1"/>
                </a:solidFill>
                <a:latin typeface="微软雅黑" panose="020B0503020204020204" pitchFamily="34" charset="-122"/>
                <a:ea typeface="微软雅黑" panose="020B0503020204020204" pitchFamily="34" charset="-122"/>
              </a:rPr>
              <a:t>A</a:t>
            </a:r>
            <a:r>
              <a:rPr lang="zh-CN" altLang="en-US" sz="2000" dirty="0">
                <a:solidFill>
                  <a:schemeClr val="tx1"/>
                </a:solidFill>
                <a:latin typeface="微软雅黑" panose="020B0503020204020204" pitchFamily="34" charset="-122"/>
                <a:ea typeface="微软雅黑" panose="020B0503020204020204" pitchFamily="34" charset="-122"/>
              </a:rPr>
              <a:t>，否则不属于。</a:t>
            </a:r>
          </a:p>
        </p:txBody>
      </p:sp>
      <p:pic>
        <p:nvPicPr>
          <p:cNvPr id="9216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9632" y="4640362"/>
            <a:ext cx="7158845" cy="2193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1900581" y="5380802"/>
            <a:ext cx="377026" cy="400110"/>
          </a:xfrm>
          <a:prstGeom prst="rect">
            <a:avLst/>
          </a:prstGeom>
        </p:spPr>
        <p:txBody>
          <a:bodyPr wrap="none">
            <a:spAutoFit/>
          </a:bodyPr>
          <a:lstStyle/>
          <a:p>
            <a:r>
              <a:rPr lang="en-US" altLang="zh-CN" sz="2000">
                <a:solidFill>
                  <a:srgbClr val="C00000"/>
                </a:solidFill>
                <a:latin typeface="微软雅黑" panose="020B0503020204020204" pitchFamily="34" charset="-122"/>
                <a:ea typeface="微软雅黑" panose="020B0503020204020204" pitchFamily="34" charset="-122"/>
              </a:rPr>
              <a:t>A</a:t>
            </a:r>
            <a:endParaRPr lang="zh-CN" altLang="en-US" sz="2000">
              <a:solidFill>
                <a:srgbClr val="C00000"/>
              </a:solidFill>
            </a:endParaRPr>
          </a:p>
        </p:txBody>
      </p:sp>
      <p:sp>
        <p:nvSpPr>
          <p:cNvPr id="37" name="矩形 36"/>
          <p:cNvSpPr/>
          <p:nvPr/>
        </p:nvSpPr>
        <p:spPr>
          <a:xfrm>
            <a:off x="935875" y="5575467"/>
            <a:ext cx="370614" cy="400110"/>
          </a:xfrm>
          <a:prstGeom prst="rect">
            <a:avLst/>
          </a:prstGeom>
        </p:spPr>
        <p:txBody>
          <a:bodyPr wrap="none">
            <a:spAutoFit/>
          </a:bodyPr>
          <a:lstStyle/>
          <a:p>
            <a:r>
              <a:rPr lang="en-US" altLang="zh-CN" sz="2000">
                <a:solidFill>
                  <a:srgbClr val="C00000"/>
                </a:solidFill>
              </a:rPr>
              <a:t>X</a:t>
            </a:r>
            <a:endParaRPr lang="zh-CN" altLang="en-US" sz="2000">
              <a:solidFill>
                <a:srgbClr val="C00000"/>
              </a:solidFill>
            </a:endParaRPr>
          </a:p>
        </p:txBody>
      </p:sp>
      <p:sp>
        <p:nvSpPr>
          <p:cNvPr id="38" name="矩形 37"/>
          <p:cNvSpPr/>
          <p:nvPr/>
        </p:nvSpPr>
        <p:spPr>
          <a:xfrm>
            <a:off x="5796136" y="6165304"/>
            <a:ext cx="356188" cy="400110"/>
          </a:xfrm>
          <a:prstGeom prst="rect">
            <a:avLst/>
          </a:prstGeom>
        </p:spPr>
        <p:txBody>
          <a:bodyPr wrap="none">
            <a:spAutoFit/>
          </a:bodyPr>
          <a:lstStyle/>
          <a:p>
            <a:r>
              <a:rPr lang="en-US" altLang="zh-CN" sz="2000">
                <a:solidFill>
                  <a:srgbClr val="C00000"/>
                </a:solidFill>
              </a:rPr>
              <a:t>B</a:t>
            </a:r>
            <a:endParaRPr lang="zh-CN" altLang="en-US" sz="2000">
              <a:solidFill>
                <a:srgbClr val="C00000"/>
              </a:solidFill>
            </a:endParaRPr>
          </a:p>
        </p:txBody>
      </p:sp>
      <p:grpSp>
        <p:nvGrpSpPr>
          <p:cNvPr id="39" name="Group 3"/>
          <p:cNvGrpSpPr>
            <a:grpSpLocks/>
          </p:cNvGrpSpPr>
          <p:nvPr/>
        </p:nvGrpSpPr>
        <p:grpSpPr bwMode="auto">
          <a:xfrm>
            <a:off x="112075" y="44624"/>
            <a:ext cx="9035889" cy="647700"/>
            <a:chOff x="113" y="119"/>
            <a:chExt cx="5578" cy="408"/>
          </a:xfrm>
        </p:grpSpPr>
        <p:sp>
          <p:nvSpPr>
            <p:cNvPr id="40"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二、点云滤波</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41"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7347B80C-AA43-4929-B396-1C9CA25DAE9E}" type="slidenum">
              <a:rPr lang="en-US" altLang="zh-CN" smtClean="0"/>
              <a:pPr/>
              <a:t>18</a:t>
            </a:fld>
            <a:r>
              <a:rPr lang="en-US" altLang="zh-CN"/>
              <a:t>/92</a:t>
            </a:r>
          </a:p>
        </p:txBody>
      </p:sp>
    </p:spTree>
    <p:extLst>
      <p:ext uri="{BB962C8B-B14F-4D97-AF65-F5344CB8AC3E}">
        <p14:creationId xmlns:p14="http://schemas.microsoft.com/office/powerpoint/2010/main" val="3845065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矩形 22"/>
          <p:cNvSpPr/>
          <p:nvPr/>
        </p:nvSpPr>
        <p:spPr>
          <a:xfrm>
            <a:off x="29194" y="735087"/>
            <a:ext cx="8897176"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2.3 </a:t>
            </a:r>
            <a:r>
              <a:rPr lang="zh-CN" altLang="en-US" sz="2400">
                <a:solidFill>
                  <a:schemeClr val="tx1"/>
                </a:solidFill>
                <a:latin typeface="微软雅黑" panose="020B0503020204020204" pitchFamily="34" charset="-122"/>
                <a:ea typeface="微软雅黑" panose="020B0503020204020204" pitchFamily="34" charset="-122"/>
              </a:rPr>
              <a:t>基于数学形态学的滤波方法</a:t>
            </a:r>
            <a:endParaRPr lang="en-US" altLang="zh-CN" sz="2400">
              <a:solidFill>
                <a:schemeClr val="tx1"/>
              </a:solidFill>
              <a:latin typeface="微软雅黑" panose="020B0503020204020204" pitchFamily="34" charset="-122"/>
              <a:ea typeface="微软雅黑" panose="020B0503020204020204" pitchFamily="34" charset="-122"/>
            </a:endParaRPr>
          </a:p>
        </p:txBody>
      </p:sp>
      <p:sp>
        <p:nvSpPr>
          <p:cNvPr id="22" name="矩形 21"/>
          <p:cNvSpPr/>
          <p:nvPr/>
        </p:nvSpPr>
        <p:spPr>
          <a:xfrm>
            <a:off x="118607" y="1369254"/>
            <a:ext cx="1595309" cy="430887"/>
          </a:xfrm>
          <a:prstGeom prst="rect">
            <a:avLst/>
          </a:prstGeom>
        </p:spPr>
        <p:txBody>
          <a:bodyPr wrap="none">
            <a:spAutoFit/>
          </a:bodyPr>
          <a:lstStyle/>
          <a:p>
            <a:r>
              <a:rPr lang="zh-CN" altLang="en-US" sz="2200">
                <a:solidFill>
                  <a:srgbClr val="0000FF"/>
                </a:solidFill>
                <a:latin typeface="微软雅黑" panose="020B0503020204020204" pitchFamily="34" charset="-122"/>
                <a:ea typeface="微软雅黑" panose="020B0503020204020204" pitchFamily="34" charset="-122"/>
              </a:rPr>
              <a:t>腐蚀运算：</a:t>
            </a:r>
          </a:p>
        </p:txBody>
      </p:sp>
      <mc:AlternateContent xmlns:mc="http://schemas.openxmlformats.org/markup-compatibility/2006" xmlns:a14="http://schemas.microsoft.com/office/drawing/2010/main">
        <mc:Choice Requires="a14">
          <p:sp>
            <p:nvSpPr>
              <p:cNvPr id="28" name="矩形 27"/>
              <p:cNvSpPr/>
              <p:nvPr/>
            </p:nvSpPr>
            <p:spPr>
              <a:xfrm>
                <a:off x="1771713" y="1391920"/>
                <a:ext cx="3184911"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b="1" i="1" smtClean="0">
                          <a:solidFill>
                            <a:schemeClr val="tx1"/>
                          </a:solidFill>
                          <a:latin typeface="Cambria Math"/>
                          <a:ea typeface="黑体" panose="02010609060101010101" pitchFamily="49" charset="-122"/>
                        </a:rPr>
                        <m:t>𝑨</m:t>
                      </m:r>
                      <m:r>
                        <a:rPr lang="en-US" altLang="zh-CN" sz="2200" b="1" i="1" smtClean="0">
                          <a:solidFill>
                            <a:schemeClr val="tx1"/>
                          </a:solidFill>
                          <a:latin typeface="Cambria Math"/>
                          <a:ea typeface="Cambria Math"/>
                        </a:rPr>
                        <m:t>⊖</m:t>
                      </m:r>
                      <m:r>
                        <a:rPr lang="en-US" altLang="zh-CN" sz="2200" b="1" i="1" smtClean="0">
                          <a:solidFill>
                            <a:schemeClr val="tx1"/>
                          </a:solidFill>
                          <a:latin typeface="Cambria Math"/>
                          <a:ea typeface="Cambria Math"/>
                        </a:rPr>
                        <m:t>𝑩</m:t>
                      </m:r>
                      <m:r>
                        <a:rPr lang="en-US" altLang="zh-CN" sz="2200" b="1" i="1" smtClean="0">
                          <a:solidFill>
                            <a:schemeClr val="tx1"/>
                          </a:solidFill>
                          <a:latin typeface="Cambria Math"/>
                          <a:ea typeface="黑体" panose="02010609060101010101" pitchFamily="49" charset="-122"/>
                        </a:rPr>
                        <m:t>=</m:t>
                      </m:r>
                      <m:d>
                        <m:dPr>
                          <m:begChr m:val="{"/>
                          <m:endChr m:val="}"/>
                          <m:ctrlPr>
                            <a:rPr lang="en-US" altLang="zh-CN" sz="2200" b="1" i="1" smtClean="0">
                              <a:solidFill>
                                <a:schemeClr val="tx1"/>
                              </a:solidFill>
                              <a:latin typeface="Cambria Math" panose="02040503050406030204" pitchFamily="18" charset="0"/>
                              <a:ea typeface="黑体" panose="02010609060101010101" pitchFamily="49" charset="-122"/>
                            </a:rPr>
                          </m:ctrlPr>
                        </m:dPr>
                        <m:e>
                          <m:r>
                            <a:rPr lang="en-US" altLang="zh-CN" sz="2200" b="1" i="1" smtClean="0">
                              <a:solidFill>
                                <a:schemeClr val="tx1"/>
                              </a:solidFill>
                              <a:latin typeface="Cambria Math"/>
                              <a:ea typeface="黑体" panose="02010609060101010101" pitchFamily="49" charset="-122"/>
                            </a:rPr>
                            <m:t>𝒙</m:t>
                          </m:r>
                          <m:r>
                            <a:rPr lang="en-US" altLang="zh-CN" sz="2200" b="1" i="1" smtClean="0">
                              <a:solidFill>
                                <a:schemeClr val="tx1"/>
                              </a:solidFill>
                              <a:latin typeface="Cambria Math"/>
                              <a:ea typeface="黑体" panose="02010609060101010101" pitchFamily="49" charset="-122"/>
                            </a:rPr>
                            <m:t>:</m:t>
                          </m:r>
                          <m:r>
                            <a:rPr lang="en-US" altLang="zh-CN" sz="2200" b="1" i="1" smtClean="0">
                              <a:solidFill>
                                <a:schemeClr val="tx1"/>
                              </a:solidFill>
                              <a:latin typeface="Cambria Math"/>
                              <a:ea typeface="黑体" panose="02010609060101010101" pitchFamily="49" charset="-122"/>
                            </a:rPr>
                            <m:t>𝑩</m:t>
                          </m:r>
                          <m:r>
                            <a:rPr lang="en-US" altLang="zh-CN" sz="2200" b="1" i="1" smtClean="0">
                              <a:solidFill>
                                <a:schemeClr val="tx1"/>
                              </a:solidFill>
                              <a:latin typeface="Cambria Math"/>
                              <a:ea typeface="黑体" panose="02010609060101010101" pitchFamily="49" charset="-122"/>
                            </a:rPr>
                            <m:t>+</m:t>
                          </m:r>
                          <m:r>
                            <a:rPr lang="en-US" altLang="zh-CN" sz="2200" b="1" i="1" smtClean="0">
                              <a:solidFill>
                                <a:schemeClr val="tx1"/>
                              </a:solidFill>
                              <a:latin typeface="Cambria Math"/>
                              <a:ea typeface="黑体" panose="02010609060101010101" pitchFamily="49" charset="-122"/>
                            </a:rPr>
                            <m:t>𝒙</m:t>
                          </m:r>
                          <m:r>
                            <a:rPr lang="en-US" altLang="zh-CN" sz="2200" b="1" i="1" smtClean="0">
                              <a:solidFill>
                                <a:schemeClr val="tx1"/>
                              </a:solidFill>
                              <a:latin typeface="Cambria Math"/>
                              <a:ea typeface="Cambria Math"/>
                            </a:rPr>
                            <m:t>⊂</m:t>
                          </m:r>
                          <m:r>
                            <a:rPr lang="en-US" altLang="zh-CN" sz="2200" b="1" i="1" smtClean="0">
                              <a:solidFill>
                                <a:schemeClr val="tx1"/>
                              </a:solidFill>
                              <a:latin typeface="Cambria Math"/>
                              <a:ea typeface="Cambria Math"/>
                            </a:rPr>
                            <m:t>𝑨</m:t>
                          </m:r>
                        </m:e>
                      </m:d>
                    </m:oMath>
                  </m:oMathPara>
                </a14:m>
                <a:endParaRPr lang="zh-CN" altLang="en-US" sz="2200">
                  <a:solidFill>
                    <a:schemeClr val="tx1"/>
                  </a:solidFill>
                  <a:latin typeface="微软雅黑" panose="020B0503020204020204" pitchFamily="34" charset="-122"/>
                  <a:ea typeface="微软雅黑" panose="020B0503020204020204" pitchFamily="34" charset="-122"/>
                </a:endParaRPr>
              </a:p>
            </p:txBody>
          </p:sp>
        </mc:Choice>
        <mc:Fallback xmlns="">
          <p:sp>
            <p:nvSpPr>
              <p:cNvPr id="28" name="矩形 27"/>
              <p:cNvSpPr>
                <a:spLocks noRot="1" noChangeAspect="1" noMove="1" noResize="1" noEditPoints="1" noAdjustHandles="1" noChangeArrowheads="1" noChangeShapeType="1" noTextEdit="1"/>
              </p:cNvSpPr>
              <p:nvPr/>
            </p:nvSpPr>
            <p:spPr>
              <a:xfrm>
                <a:off x="1771713" y="1391920"/>
                <a:ext cx="3184911" cy="430887"/>
              </a:xfrm>
              <a:prstGeom prst="rect">
                <a:avLst/>
              </a:prstGeom>
              <a:blipFill rotWithShape="1">
                <a:blip r:embed="rId3"/>
                <a:stretch>
                  <a:fillRect b="-15493"/>
                </a:stretch>
              </a:blipFill>
            </p:spPr>
            <p:txBody>
              <a:bodyPr/>
              <a:lstStyle/>
              <a:p>
                <a:r>
                  <a:rPr lang="zh-CN" altLang="en-US">
                    <a:noFill/>
                  </a:rPr>
                  <a:t> </a:t>
                </a:r>
              </a:p>
            </p:txBody>
          </p:sp>
        </mc:Fallback>
      </mc:AlternateContent>
      <p:pic>
        <p:nvPicPr>
          <p:cNvPr id="931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77" y="1800141"/>
            <a:ext cx="4957449" cy="1729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1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977" y="3551021"/>
            <a:ext cx="7088197" cy="1678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18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977" y="5157191"/>
            <a:ext cx="7124221" cy="1632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5597850" y="1395313"/>
            <a:ext cx="3211307" cy="2023617"/>
            <a:chOff x="5932693" y="692696"/>
            <a:chExt cx="3211307" cy="2023617"/>
          </a:xfrm>
        </p:grpSpPr>
        <p:pic>
          <p:nvPicPr>
            <p:cNvPr id="9319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2693" y="692696"/>
              <a:ext cx="3211307" cy="1700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矩形 29"/>
            <p:cNvSpPr/>
            <p:nvPr/>
          </p:nvSpPr>
          <p:spPr>
            <a:xfrm>
              <a:off x="7020272" y="2346981"/>
              <a:ext cx="1266287" cy="369332"/>
            </a:xfrm>
            <a:prstGeom prst="rect">
              <a:avLst/>
            </a:prstGeom>
            <a:ln w="12700">
              <a:noFill/>
            </a:ln>
            <a:effectLst>
              <a:glow rad="63500">
                <a:schemeClr val="accent1">
                  <a:satMod val="175000"/>
                  <a:alpha val="40000"/>
                </a:schemeClr>
              </a:glow>
            </a:effectLst>
          </p:spPr>
          <p:txBody>
            <a:bodyPr wrap="square">
              <a:spAutoFit/>
            </a:bodyPr>
            <a:lstStyle/>
            <a:p>
              <a:pPr algn="ctr"/>
              <a:r>
                <a:rPr lang="zh-CN" altLang="en-US" sz="1800" b="0">
                  <a:solidFill>
                    <a:schemeClr val="tx1"/>
                  </a:solidFill>
                  <a:latin typeface="微软雅黑" panose="020B0503020204020204" pitchFamily="34" charset="-122"/>
                  <a:ea typeface="微软雅黑" panose="020B0503020204020204" pitchFamily="34" charset="-122"/>
                </a:rPr>
                <a:t>最终结果</a:t>
              </a:r>
              <a:endParaRPr lang="en-US" altLang="zh-CN" sz="2000" b="0" i="1">
                <a:solidFill>
                  <a:schemeClr val="tx1"/>
                </a:solidFill>
                <a:latin typeface="+mj-lt"/>
                <a:ea typeface="微软雅黑" panose="020B0503020204020204" pitchFamily="34" charset="-122"/>
              </a:endParaRPr>
            </a:p>
          </p:txBody>
        </p:sp>
      </p:grpSp>
      <p:sp>
        <p:nvSpPr>
          <p:cNvPr id="31" name="矩形 30"/>
          <p:cNvSpPr/>
          <p:nvPr/>
        </p:nvSpPr>
        <p:spPr>
          <a:xfrm>
            <a:off x="3525770" y="6373099"/>
            <a:ext cx="5400600" cy="400110"/>
          </a:xfrm>
          <a:prstGeom prst="rect">
            <a:avLst/>
          </a:prstGeom>
          <a:solidFill>
            <a:srgbClr val="FFFF00"/>
          </a:solidFill>
          <a:ln w="12700">
            <a:solidFill>
              <a:srgbClr val="00FF99"/>
            </a:solidFill>
          </a:ln>
          <a:effectLst>
            <a:glow rad="63500">
              <a:schemeClr val="accent1">
                <a:satMod val="175000"/>
                <a:alpha val="40000"/>
              </a:schemeClr>
            </a:glow>
          </a:effectLst>
        </p:spPr>
        <p:txBody>
          <a:bodyPr wrap="square">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可以看出：</a:t>
            </a:r>
            <a:r>
              <a:rPr lang="zh-CN" altLang="en-US" sz="2000" dirty="0">
                <a:solidFill>
                  <a:srgbClr val="C00000"/>
                </a:solidFill>
                <a:latin typeface="微软雅黑" panose="020B0503020204020204" pitchFamily="34" charset="-122"/>
                <a:ea typeface="微软雅黑" panose="020B0503020204020204" pitchFamily="34" charset="-122"/>
              </a:rPr>
              <a:t>结构元素的原点坐标也很重要！！！</a:t>
            </a:r>
          </a:p>
        </p:txBody>
      </p:sp>
      <p:grpSp>
        <p:nvGrpSpPr>
          <p:cNvPr id="39" name="Group 3"/>
          <p:cNvGrpSpPr>
            <a:grpSpLocks/>
          </p:cNvGrpSpPr>
          <p:nvPr/>
        </p:nvGrpSpPr>
        <p:grpSpPr bwMode="auto">
          <a:xfrm>
            <a:off x="112075" y="44624"/>
            <a:ext cx="9035889" cy="647700"/>
            <a:chOff x="113" y="119"/>
            <a:chExt cx="5578" cy="408"/>
          </a:xfrm>
        </p:grpSpPr>
        <p:sp>
          <p:nvSpPr>
            <p:cNvPr id="40"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二、点云滤波</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41"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5" name="灯片编号占位符 4"/>
          <p:cNvSpPr>
            <a:spLocks noGrp="1"/>
          </p:cNvSpPr>
          <p:nvPr>
            <p:ph type="sldNum" sz="quarter" idx="12"/>
          </p:nvPr>
        </p:nvSpPr>
        <p:spPr/>
        <p:txBody>
          <a:bodyPr/>
          <a:lstStyle/>
          <a:p>
            <a:fld id="{7347B80C-AA43-4929-B396-1C9CA25DAE9E}" type="slidenum">
              <a:rPr lang="en-US" altLang="zh-CN" smtClean="0"/>
              <a:pPr/>
              <a:t>19</a:t>
            </a:fld>
            <a:r>
              <a:rPr lang="en-US" altLang="zh-CN" dirty="0"/>
              <a:t>/92</a:t>
            </a:r>
          </a:p>
        </p:txBody>
      </p:sp>
    </p:spTree>
    <p:extLst>
      <p:ext uri="{BB962C8B-B14F-4D97-AF65-F5344CB8AC3E}">
        <p14:creationId xmlns:p14="http://schemas.microsoft.com/office/powerpoint/2010/main" val="328851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arn(inVertical)">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 name="Group 3"/>
          <p:cNvGrpSpPr>
            <a:grpSpLocks/>
          </p:cNvGrpSpPr>
          <p:nvPr/>
        </p:nvGrpSpPr>
        <p:grpSpPr bwMode="auto">
          <a:xfrm>
            <a:off x="112075" y="44996"/>
            <a:ext cx="9035889" cy="647700"/>
            <a:chOff x="113" y="119"/>
            <a:chExt cx="5578" cy="408"/>
          </a:xfrm>
        </p:grpSpPr>
        <p:sp>
          <p:nvSpPr>
            <p:cNvPr id="9"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一、概述与内容</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10"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pic>
        <p:nvPicPr>
          <p:cNvPr id="778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075" y="4493733"/>
            <a:ext cx="3473838" cy="2331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756" y="4507954"/>
            <a:ext cx="4170142" cy="2331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7756" y="1807764"/>
            <a:ext cx="3257814" cy="1945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5576" y="1772816"/>
            <a:ext cx="3585651" cy="2015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矩形 23"/>
          <p:cNvSpPr/>
          <p:nvPr/>
        </p:nvSpPr>
        <p:spPr>
          <a:xfrm>
            <a:off x="15766" y="3917161"/>
            <a:ext cx="9112468" cy="519951"/>
          </a:xfrm>
          <a:prstGeom prst="rect">
            <a:avLst/>
          </a:prstGeom>
          <a:ln w="12700">
            <a:solidFill>
              <a:srgbClr val="00FF99"/>
            </a:solidFill>
          </a:ln>
          <a:effectLst>
            <a:glow rad="63500">
              <a:schemeClr val="accent1">
                <a:satMod val="175000"/>
                <a:alpha val="40000"/>
              </a:schemeClr>
            </a:glow>
          </a:effectLst>
        </p:spPr>
        <p:txBody>
          <a:bodyPr wrap="square">
            <a:spAutoFit/>
          </a:bodyPr>
          <a:lstStyle/>
          <a:p>
            <a:pPr>
              <a:lnSpc>
                <a:spcPct val="150000"/>
              </a:lnSpc>
            </a:pPr>
            <a:r>
              <a:rPr lang="zh-CN" altLang="en-US" sz="2100" dirty="0">
                <a:solidFill>
                  <a:srgbClr val="0000FF"/>
                </a:solidFill>
                <a:latin typeface="微软雅黑" panose="020B0503020204020204" pitchFamily="34" charset="-122"/>
                <a:ea typeface="微软雅黑" panose="020B0503020204020204" pitchFamily="34" charset="-122"/>
              </a:rPr>
              <a:t>点云</a:t>
            </a:r>
            <a:r>
              <a:rPr lang="zh-CN" altLang="en-US" sz="2100" dirty="0">
                <a:latin typeface="微软雅黑" panose="020B0503020204020204" pitchFamily="34" charset="-122"/>
                <a:ea typeface="微软雅黑" panose="020B0503020204020204" pitchFamily="34" charset="-122"/>
              </a:rPr>
              <a:t>：在同一空间参考系下表达</a:t>
            </a:r>
            <a:r>
              <a:rPr lang="zh-CN" altLang="en-US" sz="2100" dirty="0">
                <a:solidFill>
                  <a:srgbClr val="C00000"/>
                </a:solidFill>
                <a:latin typeface="微软雅黑" panose="020B0503020204020204" pitchFamily="34" charset="-122"/>
                <a:ea typeface="微软雅黑" panose="020B0503020204020204" pitchFamily="34" charset="-122"/>
              </a:rPr>
              <a:t>目标空间分布</a:t>
            </a:r>
            <a:r>
              <a:rPr lang="zh-CN" altLang="en-US" sz="2100" dirty="0">
                <a:latin typeface="微软雅黑" panose="020B0503020204020204" pitchFamily="34" charset="-122"/>
                <a:ea typeface="微软雅黑" panose="020B0503020204020204" pitchFamily="34" charset="-122"/>
              </a:rPr>
              <a:t>和</a:t>
            </a:r>
            <a:r>
              <a:rPr lang="zh-CN" altLang="en-US" sz="2100" dirty="0">
                <a:solidFill>
                  <a:srgbClr val="C00000"/>
                </a:solidFill>
                <a:latin typeface="微软雅黑" panose="020B0503020204020204" pitchFamily="34" charset="-122"/>
                <a:ea typeface="微软雅黑" panose="020B0503020204020204" pitchFamily="34" charset="-122"/>
              </a:rPr>
              <a:t>目标表面特性</a:t>
            </a:r>
            <a:r>
              <a:rPr lang="zh-CN" altLang="en-US" sz="2100" dirty="0">
                <a:latin typeface="微软雅黑" panose="020B0503020204020204" pitchFamily="34" charset="-122"/>
                <a:ea typeface="微软雅黑" panose="020B0503020204020204" pitchFamily="34" charset="-122"/>
              </a:rPr>
              <a:t>的海量点集合。 </a:t>
            </a:r>
          </a:p>
        </p:txBody>
      </p:sp>
      <p:sp>
        <p:nvSpPr>
          <p:cNvPr id="27" name="矩形 26"/>
          <p:cNvSpPr/>
          <p:nvPr/>
        </p:nvSpPr>
        <p:spPr>
          <a:xfrm>
            <a:off x="51404" y="764704"/>
            <a:ext cx="9041192" cy="961289"/>
          </a:xfrm>
          <a:prstGeom prst="rect">
            <a:avLst/>
          </a:prstGeom>
          <a:ln w="12700">
            <a:solidFill>
              <a:srgbClr val="00FF99"/>
            </a:solidFill>
          </a:ln>
          <a:effectLst>
            <a:glow rad="63500">
              <a:schemeClr val="accent1">
                <a:satMod val="175000"/>
                <a:alpha val="40000"/>
              </a:schemeClr>
            </a:glow>
          </a:effectLst>
        </p:spPr>
        <p:txBody>
          <a:bodyPr wrap="square">
            <a:spAutoFit/>
          </a:bodyPr>
          <a:lstStyle/>
          <a:p>
            <a:pPr>
              <a:lnSpc>
                <a:spcPct val="150000"/>
              </a:lnSpc>
              <a:spcBef>
                <a:spcPts val="1200"/>
              </a:spcBef>
            </a:pPr>
            <a:r>
              <a:rPr lang="zh-CN" altLang="en-US" sz="2000" dirty="0">
                <a:latin typeface="微软雅黑" panose="020B0503020204020204" pitchFamily="34" charset="-122"/>
                <a:ea typeface="微软雅黑" panose="020B0503020204020204" pitchFamily="34" charset="-122"/>
              </a:rPr>
              <a:t>在获取物体表面每个采样点的</a:t>
            </a:r>
            <a:r>
              <a:rPr lang="zh-CN" altLang="en-US" sz="2000" dirty="0">
                <a:solidFill>
                  <a:srgbClr val="FF0000"/>
                </a:solidFill>
                <a:latin typeface="微软雅黑" panose="020B0503020204020204" pitchFamily="34" charset="-122"/>
                <a:ea typeface="微软雅黑" panose="020B0503020204020204" pitchFamily="34" charset="-122"/>
              </a:rPr>
              <a:t>空间坐标</a:t>
            </a:r>
            <a:r>
              <a:rPr lang="zh-CN" altLang="en-US" sz="2000" dirty="0">
                <a:latin typeface="微软雅黑" panose="020B0503020204020204" pitchFamily="34" charset="-122"/>
                <a:ea typeface="微软雅黑" panose="020B0503020204020204" pitchFamily="34" charset="-122"/>
              </a:rPr>
              <a:t>后，得到的是一个点的集合，称之为点云</a:t>
            </a:r>
            <a:r>
              <a:rPr lang="en-US" altLang="zh-CN" sz="2000" dirty="0">
                <a:latin typeface="微软雅黑" panose="020B0503020204020204" pitchFamily="34" charset="-122"/>
                <a:ea typeface="微软雅黑" panose="020B0503020204020204" pitchFamily="34" charset="-122"/>
              </a:rPr>
              <a:t>(Point Cloud)</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0000FF"/>
                </a:solidFill>
                <a:latin typeface="微软雅黑" panose="020B0503020204020204" pitchFamily="34" charset="-122"/>
                <a:ea typeface="微软雅黑" panose="020B0503020204020204" pitchFamily="34" charset="-122"/>
              </a:rPr>
              <a:t>获取设备</a:t>
            </a:r>
            <a:r>
              <a:rPr lang="zh-CN" altLang="en-US" sz="2000" dirty="0">
                <a:latin typeface="微软雅黑" panose="020B0503020204020204" pitchFamily="34" charset="-122"/>
                <a:ea typeface="微软雅黑" panose="020B0503020204020204" pitchFamily="34" charset="-122"/>
              </a:rPr>
              <a:t>：激光扫描仪、雷达、立体视觉、</a:t>
            </a:r>
            <a:r>
              <a:rPr lang="en-US" altLang="zh-CN" sz="2000" dirty="0">
                <a:latin typeface="微软雅黑" panose="020B0503020204020204" pitchFamily="34" charset="-122"/>
                <a:ea typeface="微软雅黑" panose="020B0503020204020204" pitchFamily="34" charset="-122"/>
              </a:rPr>
              <a:t>RGB-D</a:t>
            </a:r>
            <a:r>
              <a:rPr lang="zh-CN" altLang="en-US" sz="2000" dirty="0">
                <a:latin typeface="微软雅黑" panose="020B0503020204020204" pitchFamily="34" charset="-122"/>
                <a:ea typeface="微软雅黑" panose="020B0503020204020204" pitchFamily="34" charset="-122"/>
              </a:rPr>
              <a:t>相机等</a:t>
            </a:r>
          </a:p>
        </p:txBody>
      </p:sp>
      <p:sp>
        <p:nvSpPr>
          <p:cNvPr id="4" name="灯片编号占位符 3"/>
          <p:cNvSpPr>
            <a:spLocks noGrp="1"/>
          </p:cNvSpPr>
          <p:nvPr>
            <p:ph type="sldNum" sz="quarter" idx="12"/>
          </p:nvPr>
        </p:nvSpPr>
        <p:spPr/>
        <p:txBody>
          <a:bodyPr/>
          <a:lstStyle/>
          <a:p>
            <a:fld id="{7347B80C-AA43-4929-B396-1C9CA25DAE9E}" type="slidenum">
              <a:rPr lang="en-US" altLang="zh-CN" smtClean="0"/>
              <a:pPr/>
              <a:t>2</a:t>
            </a:fld>
            <a:r>
              <a:rPr lang="en-US" altLang="zh-CN"/>
              <a:t>/92</a:t>
            </a:r>
          </a:p>
        </p:txBody>
      </p:sp>
      <p:grpSp>
        <p:nvGrpSpPr>
          <p:cNvPr id="5" name="组合 4"/>
          <p:cNvGrpSpPr/>
          <p:nvPr/>
        </p:nvGrpSpPr>
        <p:grpSpPr>
          <a:xfrm>
            <a:off x="2234854" y="2730406"/>
            <a:ext cx="1037432" cy="874637"/>
            <a:chOff x="2486173" y="5161053"/>
            <a:chExt cx="1037432" cy="874637"/>
          </a:xfrm>
        </p:grpSpPr>
        <p:grpSp>
          <p:nvGrpSpPr>
            <p:cNvPr id="2" name="组合 1"/>
            <p:cNvGrpSpPr/>
            <p:nvPr/>
          </p:nvGrpSpPr>
          <p:grpSpPr>
            <a:xfrm>
              <a:off x="2561686" y="5429940"/>
              <a:ext cx="961919" cy="605750"/>
              <a:chOff x="2561686" y="5429940"/>
              <a:chExt cx="961919" cy="605750"/>
            </a:xfrm>
          </p:grpSpPr>
          <p:cxnSp>
            <p:nvCxnSpPr>
              <p:cNvPr id="14" name="直接箭头连接符 13"/>
              <p:cNvCxnSpPr/>
              <p:nvPr/>
            </p:nvCxnSpPr>
            <p:spPr bwMode="auto">
              <a:xfrm>
                <a:off x="2561686" y="5996748"/>
                <a:ext cx="936104" cy="0"/>
              </a:xfrm>
              <a:prstGeom prst="straightConnector1">
                <a:avLst/>
              </a:prstGeom>
              <a:noFill/>
              <a:ln w="28575" cap="flat" cmpd="sng" algn="ctr">
                <a:solidFill>
                  <a:srgbClr val="C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 name="直接箭头连接符 14"/>
              <p:cNvCxnSpPr/>
              <p:nvPr/>
            </p:nvCxnSpPr>
            <p:spPr bwMode="auto">
              <a:xfrm flipV="1">
                <a:off x="2561686" y="5620293"/>
                <a:ext cx="317417" cy="376456"/>
              </a:xfrm>
              <a:prstGeom prst="straightConnector1">
                <a:avLst/>
              </a:prstGeom>
              <a:noFill/>
              <a:ln w="28575" cap="flat" cmpd="sng" algn="ctr">
                <a:solidFill>
                  <a:srgbClr val="C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 name="直接箭头连接符 15"/>
              <p:cNvCxnSpPr/>
              <p:nvPr/>
            </p:nvCxnSpPr>
            <p:spPr bwMode="auto">
              <a:xfrm flipV="1">
                <a:off x="2573819" y="5429940"/>
                <a:ext cx="0" cy="582349"/>
              </a:xfrm>
              <a:prstGeom prst="straightConnector1">
                <a:avLst/>
              </a:prstGeom>
              <a:noFill/>
              <a:ln w="28575" cap="flat" cmpd="sng" algn="ctr">
                <a:solidFill>
                  <a:srgbClr val="C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 name="矩形 17"/>
              <p:cNvSpPr/>
              <p:nvPr/>
            </p:nvSpPr>
            <p:spPr>
              <a:xfrm>
                <a:off x="3221919" y="5697136"/>
                <a:ext cx="301686" cy="338554"/>
              </a:xfrm>
              <a:prstGeom prst="rect">
                <a:avLst/>
              </a:prstGeom>
              <a:ln>
                <a:noFill/>
              </a:ln>
            </p:spPr>
            <p:txBody>
              <a:bodyPr wrap="none">
                <a:spAutoFit/>
              </a:bodyPr>
              <a:lstStyle/>
              <a:p>
                <a:r>
                  <a:rPr lang="en-US" altLang="zh-CN" sz="1600" b="0">
                    <a:solidFill>
                      <a:srgbClr val="FF0000"/>
                    </a:solidFill>
                    <a:latin typeface="Cambria" panose="02040503050406030204" pitchFamily="18" charset="0"/>
                    <a:ea typeface="隶书" panose="02010509060101010101" pitchFamily="49" charset="-122"/>
                  </a:rPr>
                  <a:t>X</a:t>
                </a:r>
              </a:p>
            </p:txBody>
          </p:sp>
        </p:grpSp>
        <p:sp>
          <p:nvSpPr>
            <p:cNvPr id="19" name="矩形 18"/>
            <p:cNvSpPr/>
            <p:nvPr/>
          </p:nvSpPr>
          <p:spPr>
            <a:xfrm>
              <a:off x="2486173" y="5161053"/>
              <a:ext cx="320922" cy="338554"/>
            </a:xfrm>
            <a:prstGeom prst="rect">
              <a:avLst/>
            </a:prstGeom>
            <a:noFill/>
            <a:ln>
              <a:noFill/>
            </a:ln>
          </p:spPr>
          <p:txBody>
            <a:bodyPr wrap="none">
              <a:spAutoFit/>
            </a:bodyPr>
            <a:lstStyle/>
            <a:p>
              <a:r>
                <a:rPr lang="en-US" altLang="zh-CN" sz="1600">
                  <a:solidFill>
                    <a:srgbClr val="FF0000"/>
                  </a:solidFill>
                </a:rPr>
                <a:t>Z</a:t>
              </a:r>
              <a:endParaRPr lang="zh-CN" altLang="en-US" sz="1600">
                <a:solidFill>
                  <a:srgbClr val="FF0000"/>
                </a:solidFill>
              </a:endParaRPr>
            </a:p>
          </p:txBody>
        </p:sp>
        <p:sp>
          <p:nvSpPr>
            <p:cNvPr id="20" name="矩形 19"/>
            <p:cNvSpPr/>
            <p:nvPr/>
          </p:nvSpPr>
          <p:spPr>
            <a:xfrm>
              <a:off x="2834993" y="5499607"/>
              <a:ext cx="332142" cy="338554"/>
            </a:xfrm>
            <a:prstGeom prst="rect">
              <a:avLst/>
            </a:prstGeom>
            <a:ln>
              <a:noFill/>
            </a:ln>
          </p:spPr>
          <p:txBody>
            <a:bodyPr wrap="none">
              <a:spAutoFit/>
            </a:bodyPr>
            <a:lstStyle/>
            <a:p>
              <a:r>
                <a:rPr lang="en-US" altLang="zh-CN" sz="1600">
                  <a:solidFill>
                    <a:srgbClr val="FF0000"/>
                  </a:solidFill>
                </a:rPr>
                <a:t>Y</a:t>
              </a:r>
              <a:endParaRPr lang="zh-CN" altLang="en-US" sz="1600">
                <a:solidFill>
                  <a:srgbClr val="FF0000"/>
                </a:solidFill>
              </a:endParaRPr>
            </a:p>
          </p:txBody>
        </p:sp>
      </p:grpSp>
    </p:spTree>
    <p:extLst>
      <p:ext uri="{BB962C8B-B14F-4D97-AF65-F5344CB8AC3E}">
        <p14:creationId xmlns:p14="http://schemas.microsoft.com/office/powerpoint/2010/main" val="1422693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4" name="矩形 13"/>
              <p:cNvSpPr/>
              <p:nvPr/>
            </p:nvSpPr>
            <p:spPr>
              <a:xfrm>
                <a:off x="1674986" y="1557823"/>
                <a:ext cx="26809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tx1"/>
                          </a:solidFill>
                          <a:latin typeface="Cambria Math"/>
                          <a:ea typeface="黑体" panose="02010609060101010101" pitchFamily="49" charset="-122"/>
                        </a:rPr>
                        <m:t>𝑨</m:t>
                      </m:r>
                      <m:r>
                        <a:rPr lang="en-US" altLang="zh-CN" sz="2000" b="1" i="1" smtClean="0">
                          <a:solidFill>
                            <a:schemeClr val="tx1"/>
                          </a:solidFill>
                          <a:latin typeface="Cambria Math"/>
                          <a:ea typeface="Cambria Math"/>
                        </a:rPr>
                        <m:t>⨁</m:t>
                      </m:r>
                      <m:r>
                        <a:rPr lang="en-US" altLang="zh-CN" sz="2000" b="1" i="1" smtClean="0">
                          <a:solidFill>
                            <a:schemeClr val="tx1"/>
                          </a:solidFill>
                          <a:latin typeface="Cambria Math"/>
                          <a:ea typeface="Cambria Math"/>
                        </a:rPr>
                        <m:t>𝑩</m:t>
                      </m:r>
                      <m:r>
                        <a:rPr lang="en-US" altLang="zh-CN" sz="2000" b="1" i="1" smtClean="0">
                          <a:solidFill>
                            <a:schemeClr val="tx1"/>
                          </a:solidFill>
                          <a:latin typeface="Cambria Math"/>
                          <a:ea typeface="黑体" panose="02010609060101010101" pitchFamily="49" charset="-122"/>
                        </a:rPr>
                        <m:t>=</m:t>
                      </m:r>
                      <m:sSup>
                        <m:sSupPr>
                          <m:ctrlPr>
                            <a:rPr lang="en-US" altLang="zh-CN" sz="2000" b="1" i="1" smtClean="0">
                              <a:solidFill>
                                <a:schemeClr val="tx1"/>
                              </a:solidFill>
                              <a:latin typeface="Cambria Math" panose="02040503050406030204" pitchFamily="18" charset="0"/>
                              <a:ea typeface="黑体" panose="02010609060101010101" pitchFamily="49" charset="-122"/>
                            </a:rPr>
                          </m:ctrlPr>
                        </m:sSupPr>
                        <m:e>
                          <m:d>
                            <m:dPr>
                              <m:begChr m:val="["/>
                              <m:endChr m:val="]"/>
                              <m:ctrlPr>
                                <a:rPr lang="en-US" altLang="zh-CN" sz="2000" i="1">
                                  <a:solidFill>
                                    <a:schemeClr val="tx1"/>
                                  </a:solidFill>
                                  <a:latin typeface="Cambria Math" panose="02040503050406030204" pitchFamily="18" charset="0"/>
                                  <a:ea typeface="黑体" panose="02010609060101010101" pitchFamily="49" charset="-122"/>
                                </a:rPr>
                              </m:ctrlPr>
                            </m:dPr>
                            <m:e>
                              <m:sSup>
                                <m:sSupPr>
                                  <m:ctrlPr>
                                    <a:rPr lang="en-US" altLang="zh-CN" sz="2000" i="1">
                                      <a:solidFill>
                                        <a:schemeClr val="tx1"/>
                                      </a:solidFill>
                                      <a:latin typeface="Cambria Math" panose="02040503050406030204" pitchFamily="18" charset="0"/>
                                      <a:ea typeface="黑体" panose="02010609060101010101" pitchFamily="49" charset="-122"/>
                                    </a:rPr>
                                  </m:ctrlPr>
                                </m:sSupPr>
                                <m:e>
                                  <m:r>
                                    <a:rPr lang="en-US" altLang="zh-CN" sz="2000" i="1">
                                      <a:solidFill>
                                        <a:schemeClr val="tx1"/>
                                      </a:solidFill>
                                      <a:latin typeface="Cambria Math"/>
                                      <a:ea typeface="黑体" panose="02010609060101010101" pitchFamily="49" charset="-122"/>
                                    </a:rPr>
                                    <m:t>𝑨</m:t>
                                  </m:r>
                                </m:e>
                                <m:sup>
                                  <m:r>
                                    <a:rPr lang="en-US" altLang="zh-CN" sz="2000" i="1">
                                      <a:solidFill>
                                        <a:schemeClr val="tx1"/>
                                      </a:solidFill>
                                      <a:latin typeface="Cambria Math"/>
                                      <a:ea typeface="黑体" panose="02010609060101010101" pitchFamily="49" charset="-122"/>
                                    </a:rPr>
                                    <m:t>𝒄</m:t>
                                  </m:r>
                                </m:sup>
                              </m:sSup>
                              <m:r>
                                <a:rPr lang="en-US" altLang="zh-CN" sz="2000" i="1">
                                  <a:solidFill>
                                    <a:schemeClr val="tx1"/>
                                  </a:solidFill>
                                  <a:latin typeface="Cambria Math"/>
                                  <a:ea typeface="Cambria Math"/>
                                </a:rPr>
                                <m:t>⊖(−</m:t>
                              </m:r>
                              <m:r>
                                <a:rPr lang="en-US" altLang="zh-CN" sz="2000" i="1">
                                  <a:solidFill>
                                    <a:schemeClr val="tx1"/>
                                  </a:solidFill>
                                  <a:latin typeface="Cambria Math"/>
                                  <a:ea typeface="Cambria Math"/>
                                </a:rPr>
                                <m:t>𝑩</m:t>
                              </m:r>
                              <m:r>
                                <a:rPr lang="en-US" altLang="zh-CN" sz="2000" i="1">
                                  <a:solidFill>
                                    <a:schemeClr val="tx1"/>
                                  </a:solidFill>
                                  <a:latin typeface="Cambria Math"/>
                                  <a:ea typeface="Cambria Math"/>
                                </a:rPr>
                                <m:t>)</m:t>
                              </m:r>
                            </m:e>
                          </m:d>
                        </m:e>
                        <m:sup>
                          <m:r>
                            <a:rPr lang="en-US" altLang="zh-CN" sz="2000" b="1" i="1" smtClean="0">
                              <a:solidFill>
                                <a:schemeClr val="tx1"/>
                              </a:solidFill>
                              <a:latin typeface="Cambria Math"/>
                              <a:ea typeface="黑体" panose="02010609060101010101" pitchFamily="49" charset="-122"/>
                            </a:rPr>
                            <m:t>𝒄</m:t>
                          </m:r>
                        </m:sup>
                      </m:sSup>
                    </m:oMath>
                  </m:oMathPara>
                </a14:m>
                <a:endParaRPr lang="zh-CN" altLang="en-US" sz="2000">
                  <a:solidFill>
                    <a:schemeClr val="tx1"/>
                  </a:solidFill>
                  <a:latin typeface="微软雅黑" panose="020B0503020204020204" pitchFamily="34" charset="-122"/>
                  <a:ea typeface="微软雅黑" panose="020B0503020204020204" pitchFamily="34"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1674986" y="1557823"/>
                <a:ext cx="2680990" cy="400110"/>
              </a:xfrm>
              <a:prstGeom prst="rect">
                <a:avLst/>
              </a:prstGeom>
              <a:blipFill rotWithShape="1">
                <a:blip r:embed="rId3"/>
                <a:stretch>
                  <a:fillRect b="-23077"/>
                </a:stretch>
              </a:blipFill>
            </p:spPr>
            <p:txBody>
              <a:bodyPr/>
              <a:lstStyle/>
              <a:p>
                <a:r>
                  <a:rPr lang="zh-CN" altLang="en-US">
                    <a:noFill/>
                  </a:rPr>
                  <a:t> </a:t>
                </a:r>
              </a:p>
            </p:txBody>
          </p:sp>
        </mc:Fallback>
      </mc:AlternateContent>
      <p:sp>
        <p:nvSpPr>
          <p:cNvPr id="2" name="矩形 1"/>
          <p:cNvSpPr/>
          <p:nvPr/>
        </p:nvSpPr>
        <p:spPr>
          <a:xfrm>
            <a:off x="267267" y="1568072"/>
            <a:ext cx="1467068" cy="400110"/>
          </a:xfrm>
          <a:prstGeom prst="rect">
            <a:avLst/>
          </a:prstGeom>
        </p:spPr>
        <p:txBody>
          <a:bodyPr wrap="none">
            <a:spAutoFit/>
          </a:bodyPr>
          <a:lstStyle/>
          <a:p>
            <a:r>
              <a:rPr lang="zh-CN" altLang="en-US" sz="2000">
                <a:solidFill>
                  <a:srgbClr val="0000FF"/>
                </a:solidFill>
                <a:latin typeface="微软雅黑" panose="020B0503020204020204" pitchFamily="34" charset="-122"/>
                <a:ea typeface="微软雅黑" panose="020B0503020204020204" pitchFamily="34" charset="-122"/>
              </a:rPr>
              <a:t>膨胀运算：</a:t>
            </a:r>
          </a:p>
        </p:txBody>
      </p:sp>
      <p:pic>
        <p:nvPicPr>
          <p:cNvPr id="788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4381" y="1187373"/>
            <a:ext cx="4316930" cy="116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矩形 22"/>
          <p:cNvSpPr/>
          <p:nvPr/>
        </p:nvSpPr>
        <p:spPr>
          <a:xfrm>
            <a:off x="29194" y="735087"/>
            <a:ext cx="8897176"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2.3 </a:t>
            </a:r>
            <a:r>
              <a:rPr lang="zh-CN" altLang="en-US" sz="2400">
                <a:solidFill>
                  <a:schemeClr val="tx1"/>
                </a:solidFill>
                <a:latin typeface="微软雅黑" panose="020B0503020204020204" pitchFamily="34" charset="-122"/>
                <a:ea typeface="微软雅黑" panose="020B0503020204020204" pitchFamily="34" charset="-122"/>
              </a:rPr>
              <a:t>基于数学形态学的滤波方法</a:t>
            </a:r>
            <a:endParaRPr lang="en-US" altLang="zh-CN" sz="2400">
              <a:solidFill>
                <a:schemeClr val="tx1"/>
              </a:solidFill>
              <a:latin typeface="微软雅黑" panose="020B0503020204020204" pitchFamily="34" charset="-122"/>
              <a:ea typeface="微软雅黑" panose="020B0503020204020204" pitchFamily="34" charset="-122"/>
            </a:endParaRPr>
          </a:p>
        </p:txBody>
      </p:sp>
      <p:sp>
        <p:nvSpPr>
          <p:cNvPr id="24" name="矩形 23"/>
          <p:cNvSpPr/>
          <p:nvPr/>
        </p:nvSpPr>
        <p:spPr>
          <a:xfrm>
            <a:off x="143892" y="2492896"/>
            <a:ext cx="8964612" cy="1477328"/>
          </a:xfrm>
          <a:prstGeom prst="rect">
            <a:avLst/>
          </a:prstGeom>
        </p:spPr>
        <p:txBody>
          <a:bodyPr wrap="square">
            <a:spAutoFit/>
          </a:bodyPr>
          <a:lstStyle/>
          <a:p>
            <a:pPr>
              <a:lnSpc>
                <a:spcPct val="150000"/>
              </a:lnSpc>
            </a:pPr>
            <a:r>
              <a:rPr lang="zh-CN" altLang="en-US" sz="2000" dirty="0">
                <a:solidFill>
                  <a:srgbClr val="0000FF"/>
                </a:solidFill>
                <a:latin typeface="微软雅黑" panose="020B0503020204020204" pitchFamily="34" charset="-122"/>
                <a:ea typeface="微软雅黑" panose="020B0503020204020204" pitchFamily="34" charset="-122"/>
              </a:rPr>
              <a:t>膨胀过程：</a:t>
            </a:r>
            <a:r>
              <a:rPr lang="zh-CN" altLang="en-US" sz="2000" dirty="0">
                <a:solidFill>
                  <a:schemeClr val="tx1"/>
                </a:solidFill>
                <a:latin typeface="微软雅黑" panose="020B0503020204020204" pitchFamily="34" charset="-122"/>
                <a:ea typeface="微软雅黑" panose="020B0503020204020204" pitchFamily="34" charset="-122"/>
              </a:rPr>
              <a:t>拿模板</a:t>
            </a:r>
            <a:r>
              <a:rPr lang="en-US" altLang="zh-CN" sz="2000" dirty="0">
                <a:solidFill>
                  <a:schemeClr val="tx1"/>
                </a:solidFill>
                <a:latin typeface="微软雅黑" panose="020B0503020204020204" pitchFamily="34" charset="-122"/>
                <a:ea typeface="微软雅黑" panose="020B0503020204020204" pitchFamily="34" charset="-122"/>
              </a:rPr>
              <a:t>B</a:t>
            </a:r>
            <a:r>
              <a:rPr lang="zh-CN" altLang="en-US" sz="2000" dirty="0">
                <a:solidFill>
                  <a:schemeClr val="tx1"/>
                </a:solidFill>
                <a:latin typeface="微软雅黑" panose="020B0503020204020204" pitchFamily="34" charset="-122"/>
                <a:ea typeface="微软雅黑" panose="020B0503020204020204" pitchFamily="34" charset="-122"/>
              </a:rPr>
              <a:t>的原点和输入图像</a:t>
            </a:r>
            <a:r>
              <a:rPr lang="en-US" altLang="zh-CN" sz="2000" dirty="0">
                <a:solidFill>
                  <a:schemeClr val="tx1"/>
                </a:solidFill>
                <a:latin typeface="微软雅黑" panose="020B0503020204020204" pitchFamily="34" charset="-122"/>
                <a:ea typeface="微软雅黑" panose="020B0503020204020204" pitchFamily="34" charset="-122"/>
              </a:rPr>
              <a:t>X</a:t>
            </a:r>
            <a:r>
              <a:rPr lang="zh-CN" altLang="en-US" sz="2000" dirty="0">
                <a:solidFill>
                  <a:schemeClr val="tx1"/>
                </a:solidFill>
                <a:latin typeface="微软雅黑" panose="020B0503020204020204" pitchFamily="34" charset="-122"/>
                <a:ea typeface="微软雅黑" panose="020B0503020204020204" pitchFamily="34" charset="-122"/>
              </a:rPr>
              <a:t>上的点一个一个对比，如果</a:t>
            </a:r>
            <a:r>
              <a:rPr lang="en-US" altLang="zh-CN" sz="2000" dirty="0">
                <a:solidFill>
                  <a:schemeClr val="tx1"/>
                </a:solidFill>
                <a:latin typeface="微软雅黑" panose="020B0503020204020204" pitchFamily="34" charset="-122"/>
                <a:ea typeface="微软雅黑" panose="020B0503020204020204" pitchFamily="34" charset="-122"/>
              </a:rPr>
              <a:t>B</a:t>
            </a:r>
            <a:r>
              <a:rPr lang="zh-CN" altLang="en-US" sz="2000" dirty="0">
                <a:solidFill>
                  <a:schemeClr val="tx1"/>
                </a:solidFill>
                <a:latin typeface="微软雅黑" panose="020B0503020204020204" pitchFamily="34" charset="-122"/>
                <a:ea typeface="微软雅黑" panose="020B0503020204020204" pitchFamily="34" charset="-122"/>
              </a:rPr>
              <a:t>上</a:t>
            </a:r>
            <a:r>
              <a:rPr lang="zh-CN" altLang="en-US" sz="2000" dirty="0">
                <a:solidFill>
                  <a:srgbClr val="C00000"/>
                </a:solidFill>
                <a:latin typeface="微软雅黑" panose="020B0503020204020204" pitchFamily="34" charset="-122"/>
                <a:ea typeface="微软雅黑" panose="020B0503020204020204" pitchFamily="34" charset="-122"/>
              </a:rPr>
              <a:t>有一个</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为</a:t>
            </a:r>
            <a:r>
              <a:rPr lang="en-US" altLang="zh-CN" sz="2000" dirty="0">
                <a:solidFill>
                  <a:schemeClr val="tx1"/>
                </a:solidFill>
                <a:latin typeface="微软雅黑" panose="020B0503020204020204" pitchFamily="34" charset="-122"/>
                <a:ea typeface="微软雅黑" panose="020B0503020204020204" pitchFamily="34" charset="-122"/>
              </a:rPr>
              <a:t>1</a:t>
            </a:r>
            <a:r>
              <a:rPr lang="zh-CN" altLang="en-US" sz="2000" dirty="0">
                <a:solidFill>
                  <a:schemeClr val="tx1"/>
                </a:solidFill>
                <a:latin typeface="微软雅黑" panose="020B0503020204020204" pitchFamily="34" charset="-122"/>
                <a:ea typeface="微软雅黑" panose="020B0503020204020204" pitchFamily="34" charset="-122"/>
              </a:rPr>
              <a:t>的元素所对应的图像点在目标</a:t>
            </a:r>
            <a:r>
              <a:rPr lang="en-US" altLang="zh-CN" sz="2000" dirty="0">
                <a:solidFill>
                  <a:schemeClr val="tx1"/>
                </a:solidFill>
                <a:latin typeface="微软雅黑" panose="020B0503020204020204" pitchFamily="34" charset="-122"/>
                <a:ea typeface="微软雅黑" panose="020B0503020204020204" pitchFamily="34" charset="-122"/>
              </a:rPr>
              <a:t>A</a:t>
            </a:r>
            <a:r>
              <a:rPr lang="zh-CN" altLang="en-US" sz="2000" dirty="0">
                <a:solidFill>
                  <a:schemeClr val="tx1"/>
                </a:solidFill>
                <a:latin typeface="微软雅黑" panose="020B0503020204020204" pitchFamily="34" charset="-122"/>
                <a:ea typeface="微软雅黑" panose="020B0503020204020204" pitchFamily="34" charset="-122"/>
              </a:rPr>
              <a:t>的范围内，则</a:t>
            </a:r>
            <a:r>
              <a:rPr lang="en-US" altLang="zh-CN" sz="2000" dirty="0">
                <a:solidFill>
                  <a:schemeClr val="tx1"/>
                </a:solidFill>
                <a:latin typeface="微软雅黑" panose="020B0503020204020204" pitchFamily="34" charset="-122"/>
                <a:ea typeface="微软雅黑" panose="020B0503020204020204" pitchFamily="34" charset="-122"/>
              </a:rPr>
              <a:t>B</a:t>
            </a:r>
            <a:r>
              <a:rPr lang="zh-CN" altLang="en-US" sz="2000" dirty="0">
                <a:solidFill>
                  <a:schemeClr val="tx1"/>
                </a:solidFill>
                <a:latin typeface="微软雅黑" panose="020B0503020204020204" pitchFamily="34" charset="-122"/>
                <a:ea typeface="微软雅黑" panose="020B0503020204020204" pitchFamily="34" charset="-122"/>
              </a:rPr>
              <a:t>原点所对应的点</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判断为属于目标</a:t>
            </a:r>
            <a:r>
              <a:rPr lang="en-US" altLang="zh-CN" sz="2000" dirty="0">
                <a:solidFill>
                  <a:schemeClr val="tx1"/>
                </a:solidFill>
                <a:latin typeface="微软雅黑" panose="020B0503020204020204" pitchFamily="34" charset="-122"/>
                <a:ea typeface="微软雅黑" panose="020B0503020204020204" pitchFamily="34" charset="-122"/>
              </a:rPr>
              <a:t>A</a:t>
            </a:r>
            <a:r>
              <a:rPr lang="zh-CN" altLang="en-US" sz="2000" dirty="0">
                <a:solidFill>
                  <a:schemeClr val="tx1"/>
                </a:solidFill>
                <a:latin typeface="微软雅黑" panose="020B0503020204020204" pitchFamily="34" charset="-122"/>
                <a:ea typeface="微软雅黑" panose="020B0503020204020204" pitchFamily="34" charset="-122"/>
              </a:rPr>
              <a:t>，否则不属于。</a:t>
            </a:r>
          </a:p>
        </p:txBody>
      </p:sp>
      <p:pic>
        <p:nvPicPr>
          <p:cNvPr id="942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892" y="4365748"/>
            <a:ext cx="8756047" cy="175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bwMode="auto">
          <a:xfrm>
            <a:off x="5580112" y="5589884"/>
            <a:ext cx="3346258" cy="432048"/>
          </a:xfrm>
          <a:prstGeom prst="rect">
            <a:avLst/>
          </a:prstGeom>
          <a:solidFill>
            <a:srgbClr val="FFFF00">
              <a:alpha val="32941"/>
            </a:srgbClr>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25" name="矩形 24"/>
          <p:cNvSpPr/>
          <p:nvPr/>
        </p:nvSpPr>
        <p:spPr bwMode="auto">
          <a:xfrm>
            <a:off x="8475299" y="4285858"/>
            <a:ext cx="402314" cy="1736576"/>
          </a:xfrm>
          <a:prstGeom prst="rect">
            <a:avLst/>
          </a:prstGeom>
          <a:solidFill>
            <a:srgbClr val="FFFF00">
              <a:alpha val="32941"/>
            </a:srgbClr>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26" name="矩形 25"/>
          <p:cNvSpPr/>
          <p:nvPr/>
        </p:nvSpPr>
        <p:spPr>
          <a:xfrm>
            <a:off x="6776224" y="6011996"/>
            <a:ext cx="1900232" cy="369332"/>
          </a:xfrm>
          <a:prstGeom prst="rect">
            <a:avLst/>
          </a:prstGeom>
          <a:ln w="12700">
            <a:noFill/>
          </a:ln>
          <a:effectLst>
            <a:glow rad="63500">
              <a:schemeClr val="accent1">
                <a:satMod val="175000"/>
                <a:alpha val="40000"/>
              </a:schemeClr>
            </a:glow>
          </a:effectLst>
        </p:spPr>
        <p:txBody>
          <a:bodyPr wrap="square">
            <a:spAutoFit/>
          </a:bodyPr>
          <a:lstStyle/>
          <a:p>
            <a:pPr algn="ctr"/>
            <a:r>
              <a:rPr lang="zh-CN" altLang="en-US" sz="1800" b="0">
                <a:solidFill>
                  <a:schemeClr val="tx1"/>
                </a:solidFill>
                <a:latin typeface="微软雅黑" panose="020B0503020204020204" pitchFamily="34" charset="-122"/>
                <a:ea typeface="微软雅黑" panose="020B0503020204020204" pitchFamily="34" charset="-122"/>
              </a:rPr>
              <a:t>边缘不处理</a:t>
            </a:r>
            <a:endParaRPr lang="en-US" altLang="zh-CN" sz="2000" b="0" i="1">
              <a:solidFill>
                <a:schemeClr val="tx1"/>
              </a:solidFill>
              <a:latin typeface="+mj-lt"/>
              <a:ea typeface="微软雅黑" panose="020B0503020204020204" pitchFamily="34" charset="-122"/>
            </a:endParaRPr>
          </a:p>
        </p:txBody>
      </p:sp>
      <p:grpSp>
        <p:nvGrpSpPr>
          <p:cNvPr id="27" name="Group 3"/>
          <p:cNvGrpSpPr>
            <a:grpSpLocks/>
          </p:cNvGrpSpPr>
          <p:nvPr/>
        </p:nvGrpSpPr>
        <p:grpSpPr bwMode="auto">
          <a:xfrm>
            <a:off x="112075" y="44624"/>
            <a:ext cx="9035889" cy="647700"/>
            <a:chOff x="113" y="119"/>
            <a:chExt cx="5578" cy="408"/>
          </a:xfrm>
        </p:grpSpPr>
        <p:sp>
          <p:nvSpPr>
            <p:cNvPr id="28"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二、点云滤波</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9"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6" name="灯片编号占位符 5"/>
          <p:cNvSpPr>
            <a:spLocks noGrp="1"/>
          </p:cNvSpPr>
          <p:nvPr>
            <p:ph type="sldNum" sz="quarter" idx="12"/>
          </p:nvPr>
        </p:nvSpPr>
        <p:spPr/>
        <p:txBody>
          <a:bodyPr/>
          <a:lstStyle/>
          <a:p>
            <a:fld id="{7347B80C-AA43-4929-B396-1C9CA25DAE9E}" type="slidenum">
              <a:rPr lang="en-US" altLang="zh-CN" smtClean="0"/>
              <a:pPr/>
              <a:t>20</a:t>
            </a:fld>
            <a:r>
              <a:rPr lang="en-US" altLang="zh-CN"/>
              <a:t>/92</a:t>
            </a:r>
          </a:p>
        </p:txBody>
      </p:sp>
    </p:spTree>
    <p:extLst>
      <p:ext uri="{BB962C8B-B14F-4D97-AF65-F5344CB8AC3E}">
        <p14:creationId xmlns:p14="http://schemas.microsoft.com/office/powerpoint/2010/main" val="1568003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5365" y="842526"/>
            <a:ext cx="4707079" cy="2881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矩形 18"/>
          <p:cNvSpPr/>
          <p:nvPr/>
        </p:nvSpPr>
        <p:spPr>
          <a:xfrm>
            <a:off x="1043608" y="1335171"/>
            <a:ext cx="2749471" cy="400110"/>
          </a:xfrm>
          <a:prstGeom prst="rect">
            <a:avLst/>
          </a:prstGeom>
        </p:spPr>
        <p:txBody>
          <a:bodyPr wrap="none">
            <a:spAutoFit/>
          </a:bodyPr>
          <a:lstStyle/>
          <a:p>
            <a:r>
              <a:rPr lang="zh-CN" altLang="en-US" sz="2000" dirty="0">
                <a:solidFill>
                  <a:srgbClr val="0000FF"/>
                </a:solidFill>
                <a:latin typeface="微软雅黑" panose="020B0503020204020204" pitchFamily="34" charset="-122"/>
                <a:ea typeface="微软雅黑" panose="020B0503020204020204" pitchFamily="34" charset="-122"/>
              </a:rPr>
              <a:t>开运算：</a:t>
            </a:r>
            <a:r>
              <a:rPr lang="zh-CN" altLang="en-US" sz="2000" dirty="0">
                <a:latin typeface="微软雅黑" panose="020B0503020204020204" pitchFamily="34" charset="-122"/>
                <a:ea typeface="微软雅黑" panose="020B0503020204020204" pitchFamily="34" charset="-122"/>
              </a:rPr>
              <a:t>先腐蚀后膨胀</a:t>
            </a:r>
          </a:p>
        </p:txBody>
      </p:sp>
      <mc:AlternateContent xmlns:mc="http://schemas.openxmlformats.org/markup-compatibility/2006" xmlns:a14="http://schemas.microsoft.com/office/drawing/2010/main">
        <mc:Choice Requires="a14">
          <p:sp>
            <p:nvSpPr>
              <p:cNvPr id="20" name="矩形 19"/>
              <p:cNvSpPr/>
              <p:nvPr/>
            </p:nvSpPr>
            <p:spPr>
              <a:xfrm>
                <a:off x="1619672" y="1799157"/>
                <a:ext cx="2526525" cy="400110"/>
              </a:xfrm>
              <a:prstGeom prst="rect">
                <a:avLst/>
              </a:prstGeom>
            </p:spPr>
            <p:txBody>
              <a:bodyPr wrap="none">
                <a:spAutoFit/>
              </a:bodyPr>
              <a:lstStyle/>
              <a:p>
                <a14:m>
                  <m:oMath xmlns:m="http://schemas.openxmlformats.org/officeDocument/2006/math">
                    <m:r>
                      <a:rPr lang="en-US" altLang="zh-CN" sz="2000" b="1" i="1" smtClean="0">
                        <a:solidFill>
                          <a:schemeClr val="tx1"/>
                        </a:solidFill>
                        <a:latin typeface="Cambria Math"/>
                        <a:ea typeface="黑体" panose="02010609060101010101" pitchFamily="49" charset="-122"/>
                      </a:rPr>
                      <m:t>𝑨</m:t>
                    </m:r>
                    <m:r>
                      <a:rPr lang="en-US" altLang="zh-CN" sz="2000" b="1" i="1" smtClean="0">
                        <a:solidFill>
                          <a:schemeClr val="tx1"/>
                        </a:solidFill>
                        <a:latin typeface="Cambria Math"/>
                        <a:ea typeface="Cambria Math"/>
                      </a:rPr>
                      <m:t>∘</m:t>
                    </m:r>
                    <m:r>
                      <a:rPr lang="en-US" altLang="zh-CN" sz="2000" b="1" i="1" smtClean="0">
                        <a:solidFill>
                          <a:schemeClr val="tx1"/>
                        </a:solidFill>
                        <a:latin typeface="Cambria Math"/>
                        <a:ea typeface="Cambria Math"/>
                      </a:rPr>
                      <m:t>𝑩</m:t>
                    </m:r>
                    <m:r>
                      <a:rPr lang="en-US" altLang="zh-CN" sz="2000" b="1" i="1" smtClean="0">
                        <a:solidFill>
                          <a:schemeClr val="tx1"/>
                        </a:solidFill>
                        <a:latin typeface="Cambria Math"/>
                        <a:ea typeface="黑体" panose="02010609060101010101" pitchFamily="49" charset="-122"/>
                      </a:rPr>
                      <m:t>=</m:t>
                    </m:r>
                    <m:d>
                      <m:dPr>
                        <m:ctrlPr>
                          <a:rPr lang="en-US" altLang="zh-CN" sz="2000" b="1" i="1" smtClean="0">
                            <a:solidFill>
                              <a:schemeClr val="tx1"/>
                            </a:solidFill>
                            <a:latin typeface="Cambria Math" panose="02040503050406030204" pitchFamily="18" charset="0"/>
                            <a:ea typeface="黑体" panose="02010609060101010101" pitchFamily="49" charset="-122"/>
                          </a:rPr>
                        </m:ctrlPr>
                      </m:dPr>
                      <m:e>
                        <m:r>
                          <a:rPr lang="en-US" altLang="zh-CN" sz="2000" i="1">
                            <a:solidFill>
                              <a:schemeClr val="tx1"/>
                            </a:solidFill>
                            <a:latin typeface="Cambria Math"/>
                            <a:ea typeface="黑体" panose="02010609060101010101" pitchFamily="49" charset="-122"/>
                          </a:rPr>
                          <m:t>𝑨</m:t>
                        </m:r>
                        <m:r>
                          <a:rPr lang="en-US" altLang="zh-CN" sz="2000" i="1">
                            <a:solidFill>
                              <a:schemeClr val="tx1"/>
                            </a:solidFill>
                            <a:latin typeface="Cambria Math"/>
                            <a:ea typeface="Cambria Math"/>
                          </a:rPr>
                          <m:t>⊖</m:t>
                        </m:r>
                        <m:r>
                          <a:rPr lang="en-US" altLang="zh-CN" sz="2000" i="1">
                            <a:solidFill>
                              <a:schemeClr val="tx1"/>
                            </a:solidFill>
                            <a:latin typeface="Cambria Math"/>
                            <a:ea typeface="Cambria Math"/>
                          </a:rPr>
                          <m:t>𝑩</m:t>
                        </m:r>
                      </m:e>
                    </m:d>
                  </m:oMath>
                </a14:m>
                <a:r>
                  <a:rPr lang="en-US" altLang="zh-CN" sz="2000">
                    <a:solidFill>
                      <a:schemeClr val="tx1"/>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000" i="1">
                        <a:solidFill>
                          <a:schemeClr val="tx1"/>
                        </a:solidFill>
                        <a:latin typeface="Cambria Math"/>
                        <a:ea typeface="Cambria Math"/>
                      </a:rPr>
                      <m:t>⨁</m:t>
                    </m:r>
                    <m:r>
                      <a:rPr lang="en-US" altLang="zh-CN" sz="2000" i="1">
                        <a:solidFill>
                          <a:schemeClr val="tx1"/>
                        </a:solidFill>
                        <a:latin typeface="Cambria Math"/>
                        <a:ea typeface="Cambria Math"/>
                      </a:rPr>
                      <m:t>𝑩</m:t>
                    </m:r>
                  </m:oMath>
                </a14:m>
                <a:endParaRPr lang="zh-CN" altLang="en-US" sz="2000">
                  <a:solidFill>
                    <a:schemeClr val="tx1"/>
                  </a:solidFill>
                  <a:latin typeface="微软雅黑" panose="020B0503020204020204" pitchFamily="34" charset="-122"/>
                  <a:ea typeface="微软雅黑" panose="020B0503020204020204" pitchFamily="34" charset="-122"/>
                </a:endParaRPr>
              </a:p>
            </p:txBody>
          </p:sp>
        </mc:Choice>
        <mc:Fallback xmlns="">
          <p:sp>
            <p:nvSpPr>
              <p:cNvPr id="20" name="矩形 19"/>
              <p:cNvSpPr>
                <a:spLocks noRot="1" noChangeAspect="1" noMove="1" noResize="1" noEditPoints="1" noAdjustHandles="1" noChangeArrowheads="1" noChangeShapeType="1" noTextEdit="1"/>
              </p:cNvSpPr>
              <p:nvPr/>
            </p:nvSpPr>
            <p:spPr>
              <a:xfrm>
                <a:off x="1619672" y="1799157"/>
                <a:ext cx="2526525" cy="400110"/>
              </a:xfrm>
              <a:prstGeom prst="rect">
                <a:avLst/>
              </a:prstGeom>
              <a:blipFill rotWithShape="1">
                <a:blip r:embed="rId4"/>
                <a:stretch>
                  <a:fillRect l="-242" r="-242" b="-16667"/>
                </a:stretch>
              </a:blipFill>
            </p:spPr>
            <p:txBody>
              <a:bodyPr/>
              <a:lstStyle/>
              <a:p>
                <a:r>
                  <a:rPr lang="zh-CN" altLang="en-US">
                    <a:noFill/>
                  </a:rPr>
                  <a:t> </a:t>
                </a:r>
              </a:p>
            </p:txBody>
          </p:sp>
        </mc:Fallback>
      </mc:AlternateContent>
      <p:sp>
        <p:nvSpPr>
          <p:cNvPr id="21" name="矩形 20"/>
          <p:cNvSpPr/>
          <p:nvPr/>
        </p:nvSpPr>
        <p:spPr>
          <a:xfrm>
            <a:off x="1070323" y="2564904"/>
            <a:ext cx="2749471" cy="400110"/>
          </a:xfrm>
          <a:prstGeom prst="rect">
            <a:avLst/>
          </a:prstGeom>
        </p:spPr>
        <p:txBody>
          <a:bodyPr wrap="none">
            <a:spAutoFit/>
          </a:bodyPr>
          <a:lstStyle/>
          <a:p>
            <a:r>
              <a:rPr lang="zh-CN" altLang="en-US" sz="2000" dirty="0">
                <a:solidFill>
                  <a:srgbClr val="0000FF"/>
                </a:solidFill>
                <a:latin typeface="微软雅黑" panose="020B0503020204020204" pitchFamily="34" charset="-122"/>
                <a:ea typeface="微软雅黑" panose="020B0503020204020204" pitchFamily="34" charset="-122"/>
              </a:rPr>
              <a:t>闭运算：</a:t>
            </a:r>
            <a:r>
              <a:rPr lang="zh-CN" altLang="en-US" sz="2000" dirty="0">
                <a:latin typeface="微软雅黑" panose="020B0503020204020204" pitchFamily="34" charset="-122"/>
                <a:ea typeface="微软雅黑" panose="020B0503020204020204" pitchFamily="34" charset="-122"/>
              </a:rPr>
              <a:t>先膨胀后腐蚀</a:t>
            </a:r>
          </a:p>
        </p:txBody>
      </p:sp>
      <mc:AlternateContent xmlns:mc="http://schemas.openxmlformats.org/markup-compatibility/2006" xmlns:a14="http://schemas.microsoft.com/office/drawing/2010/main">
        <mc:Choice Requires="a14">
          <p:sp>
            <p:nvSpPr>
              <p:cNvPr id="22" name="矩形 21"/>
              <p:cNvSpPr/>
              <p:nvPr/>
            </p:nvSpPr>
            <p:spPr>
              <a:xfrm>
                <a:off x="1637469" y="3028890"/>
                <a:ext cx="23759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tx1"/>
                          </a:solidFill>
                          <a:latin typeface="Cambria Math"/>
                          <a:ea typeface="黑体" panose="02010609060101010101" pitchFamily="49" charset="-122"/>
                        </a:rPr>
                        <m:t>𝑨</m:t>
                      </m:r>
                      <m:r>
                        <a:rPr lang="en-US" altLang="zh-CN" sz="2000" b="1" i="1" smtClean="0">
                          <a:solidFill>
                            <a:schemeClr val="tx1"/>
                          </a:solidFill>
                          <a:latin typeface="Cambria Math"/>
                          <a:ea typeface="Cambria Math"/>
                        </a:rPr>
                        <m:t>⦁</m:t>
                      </m:r>
                      <m:r>
                        <a:rPr lang="en-US" altLang="zh-CN" sz="2000" b="1" i="1" smtClean="0">
                          <a:solidFill>
                            <a:schemeClr val="tx1"/>
                          </a:solidFill>
                          <a:latin typeface="Cambria Math"/>
                          <a:ea typeface="Cambria Math"/>
                        </a:rPr>
                        <m:t>𝑩</m:t>
                      </m:r>
                      <m:r>
                        <a:rPr lang="en-US" altLang="zh-CN" sz="2000" b="1" i="1" smtClean="0">
                          <a:solidFill>
                            <a:schemeClr val="tx1"/>
                          </a:solidFill>
                          <a:latin typeface="Cambria Math"/>
                          <a:ea typeface="黑体" panose="02010609060101010101" pitchFamily="49" charset="-122"/>
                        </a:rPr>
                        <m:t>=</m:t>
                      </m:r>
                      <m:d>
                        <m:dPr>
                          <m:begChr m:val="["/>
                          <m:endChr m:val="]"/>
                          <m:ctrlPr>
                            <a:rPr lang="en-US" altLang="zh-CN" sz="2000" b="1" i="1" smtClean="0">
                              <a:solidFill>
                                <a:schemeClr val="tx1"/>
                              </a:solidFill>
                              <a:latin typeface="Cambria Math" panose="02040503050406030204" pitchFamily="18" charset="0"/>
                              <a:ea typeface="黑体" panose="02010609060101010101" pitchFamily="49" charset="-122"/>
                            </a:rPr>
                          </m:ctrlPr>
                        </m:dPr>
                        <m:e>
                          <m:r>
                            <a:rPr lang="en-US" altLang="zh-CN" sz="2000" i="1">
                              <a:solidFill>
                                <a:schemeClr val="tx1"/>
                              </a:solidFill>
                              <a:latin typeface="Cambria Math"/>
                              <a:ea typeface="黑体" panose="02010609060101010101" pitchFamily="49" charset="-122"/>
                            </a:rPr>
                            <m:t>𝑨</m:t>
                          </m:r>
                          <m:r>
                            <a:rPr lang="en-US" altLang="zh-CN" sz="2000" i="1">
                              <a:solidFill>
                                <a:schemeClr val="tx1"/>
                              </a:solidFill>
                              <a:latin typeface="Cambria Math"/>
                              <a:ea typeface="Cambria Math"/>
                            </a:rPr>
                            <m:t>⨁</m:t>
                          </m:r>
                          <m:r>
                            <a:rPr lang="en-US" altLang="zh-CN" sz="2000" b="1" i="1" smtClean="0">
                              <a:solidFill>
                                <a:schemeClr val="tx1"/>
                              </a:solidFill>
                              <a:latin typeface="Cambria Math"/>
                              <a:ea typeface="Cambria Math"/>
                            </a:rPr>
                            <m:t>𝑩</m:t>
                          </m:r>
                        </m:e>
                      </m:d>
                      <m:r>
                        <a:rPr lang="en-US" altLang="zh-CN" sz="2000" i="1">
                          <a:solidFill>
                            <a:schemeClr val="tx1"/>
                          </a:solidFill>
                          <a:latin typeface="Cambria Math"/>
                          <a:ea typeface="Cambria Math"/>
                        </a:rPr>
                        <m:t>⊖</m:t>
                      </m:r>
                      <m:r>
                        <a:rPr lang="en-US" altLang="zh-CN" sz="2000" b="1" i="1" smtClean="0">
                          <a:solidFill>
                            <a:schemeClr val="tx1"/>
                          </a:solidFill>
                          <a:latin typeface="Cambria Math"/>
                          <a:ea typeface="Cambria Math"/>
                        </a:rPr>
                        <m:t>𝑩</m:t>
                      </m:r>
                    </m:oMath>
                  </m:oMathPara>
                </a14:m>
                <a:endParaRPr lang="zh-CN" altLang="en-US" sz="2000">
                  <a:solidFill>
                    <a:schemeClr val="tx1"/>
                  </a:solidFill>
                  <a:latin typeface="微软雅黑" panose="020B0503020204020204" pitchFamily="34" charset="-122"/>
                  <a:ea typeface="微软雅黑" panose="020B0503020204020204" pitchFamily="34"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1637469" y="3028890"/>
                <a:ext cx="2375971" cy="400110"/>
              </a:xfrm>
              <a:prstGeom prst="rect">
                <a:avLst/>
              </a:prstGeom>
              <a:blipFill rotWithShape="1">
                <a:blip r:embed="rId5"/>
                <a:stretch>
                  <a:fillRect b="-16667"/>
                </a:stretch>
              </a:blipFill>
            </p:spPr>
            <p:txBody>
              <a:bodyPr/>
              <a:lstStyle/>
              <a:p>
                <a:r>
                  <a:rPr lang="zh-CN" altLang="en-US">
                    <a:noFill/>
                  </a:rPr>
                  <a:t> </a:t>
                </a:r>
              </a:p>
            </p:txBody>
          </p:sp>
        </mc:Fallback>
      </mc:AlternateContent>
      <p:sp>
        <p:nvSpPr>
          <p:cNvPr id="23" name="矩形 22"/>
          <p:cNvSpPr/>
          <p:nvPr/>
        </p:nvSpPr>
        <p:spPr>
          <a:xfrm>
            <a:off x="-4696" y="692696"/>
            <a:ext cx="8897176"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2.3 </a:t>
            </a:r>
            <a:r>
              <a:rPr lang="zh-CN" altLang="en-US" sz="2400">
                <a:solidFill>
                  <a:schemeClr val="tx1"/>
                </a:solidFill>
                <a:latin typeface="微软雅黑" panose="020B0503020204020204" pitchFamily="34" charset="-122"/>
                <a:ea typeface="微软雅黑" panose="020B0503020204020204" pitchFamily="34" charset="-122"/>
              </a:rPr>
              <a:t>基于数学形态学的滤波方法</a:t>
            </a:r>
            <a:endParaRPr lang="en-US" altLang="zh-CN" sz="2400">
              <a:solidFill>
                <a:schemeClr val="tx1"/>
              </a:solidFill>
              <a:latin typeface="微软雅黑" panose="020B0503020204020204" pitchFamily="34" charset="-122"/>
              <a:ea typeface="微软雅黑" panose="020B0503020204020204" pitchFamily="34" charset="-122"/>
            </a:endParaRPr>
          </a:p>
        </p:txBody>
      </p:sp>
      <p:pic>
        <p:nvPicPr>
          <p:cNvPr id="9728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547" y="3957288"/>
            <a:ext cx="3811852" cy="2746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0490" y="3847371"/>
            <a:ext cx="3727974" cy="2966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 name="Group 3"/>
          <p:cNvGrpSpPr>
            <a:grpSpLocks/>
          </p:cNvGrpSpPr>
          <p:nvPr/>
        </p:nvGrpSpPr>
        <p:grpSpPr bwMode="auto">
          <a:xfrm>
            <a:off x="112075" y="44624"/>
            <a:ext cx="9035889" cy="647700"/>
            <a:chOff x="113" y="119"/>
            <a:chExt cx="5578" cy="408"/>
          </a:xfrm>
        </p:grpSpPr>
        <p:sp>
          <p:nvSpPr>
            <p:cNvPr id="25"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二、点云滤波</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6"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7347B80C-AA43-4929-B396-1C9CA25DAE9E}" type="slidenum">
              <a:rPr lang="en-US" altLang="zh-CN" smtClean="0"/>
              <a:pPr/>
              <a:t>21</a:t>
            </a:fld>
            <a:r>
              <a:rPr lang="en-US" altLang="zh-CN"/>
              <a:t>/92</a:t>
            </a:r>
          </a:p>
        </p:txBody>
      </p:sp>
    </p:spTree>
    <p:extLst>
      <p:ext uri="{BB962C8B-B14F-4D97-AF65-F5344CB8AC3E}">
        <p14:creationId xmlns:p14="http://schemas.microsoft.com/office/powerpoint/2010/main" val="406974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7286"/>
                                        </p:tgtEl>
                                        <p:attrNameLst>
                                          <p:attrName>style.visibility</p:attrName>
                                        </p:attrNameLst>
                                      </p:cBhvr>
                                      <p:to>
                                        <p:strVal val="visible"/>
                                      </p:to>
                                    </p:set>
                                    <p:animEffect transition="in" filter="barn(inVertical)">
                                      <p:cBhvr>
                                        <p:cTn id="7" dur="500"/>
                                        <p:tgtEl>
                                          <p:spTgt spid="97286"/>
                                        </p:tgtEl>
                                      </p:cBhvr>
                                    </p:animEffect>
                                  </p:childTnLst>
                                </p:cTn>
                              </p:par>
                              <p:par>
                                <p:cTn id="8" presetID="16" presetClass="entr" presetSubtype="21" fill="hold" nodeType="withEffect">
                                  <p:stCondLst>
                                    <p:cond delay="0"/>
                                  </p:stCondLst>
                                  <p:childTnLst>
                                    <p:set>
                                      <p:cBhvr>
                                        <p:cTn id="9" dur="1" fill="hold">
                                          <p:stCondLst>
                                            <p:cond delay="0"/>
                                          </p:stCondLst>
                                        </p:cTn>
                                        <p:tgtEl>
                                          <p:spTgt spid="97287"/>
                                        </p:tgtEl>
                                        <p:attrNameLst>
                                          <p:attrName>style.visibility</p:attrName>
                                        </p:attrNameLst>
                                      </p:cBhvr>
                                      <p:to>
                                        <p:strVal val="visible"/>
                                      </p:to>
                                    </p:set>
                                    <p:animEffect transition="in" filter="barn(inVertical)">
                                      <p:cBhvr>
                                        <p:cTn id="10" dur="500"/>
                                        <p:tgtEl>
                                          <p:spTgt spid="97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
          <p:cNvGrpSpPr>
            <a:grpSpLocks/>
          </p:cNvGrpSpPr>
          <p:nvPr/>
        </p:nvGrpSpPr>
        <p:grpSpPr bwMode="auto">
          <a:xfrm>
            <a:off x="112075" y="44624"/>
            <a:ext cx="9035889" cy="647700"/>
            <a:chOff x="113" y="119"/>
            <a:chExt cx="5578" cy="408"/>
          </a:xfrm>
        </p:grpSpPr>
        <p:sp>
          <p:nvSpPr>
            <p:cNvPr id="38"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二、点云滤波</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39"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矩形 22"/>
          <p:cNvSpPr/>
          <p:nvPr/>
        </p:nvSpPr>
        <p:spPr>
          <a:xfrm>
            <a:off x="29194" y="735087"/>
            <a:ext cx="8897176"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2.3 </a:t>
            </a:r>
            <a:r>
              <a:rPr lang="zh-CN" altLang="en-US" sz="2400">
                <a:solidFill>
                  <a:schemeClr val="tx1"/>
                </a:solidFill>
                <a:latin typeface="微软雅黑" panose="020B0503020204020204" pitchFamily="34" charset="-122"/>
                <a:ea typeface="微软雅黑" panose="020B0503020204020204" pitchFamily="34" charset="-122"/>
              </a:rPr>
              <a:t>基于数学形态学的滤波方法</a:t>
            </a:r>
            <a:endParaRPr lang="en-US" altLang="zh-CN" sz="2400">
              <a:solidFill>
                <a:schemeClr val="tx1"/>
              </a:solidFill>
              <a:latin typeface="微软雅黑" panose="020B0503020204020204" pitchFamily="34" charset="-122"/>
              <a:ea typeface="微软雅黑" panose="020B0503020204020204" pitchFamily="34" charset="-122"/>
            </a:endParaRPr>
          </a:p>
        </p:txBody>
      </p:sp>
      <p:pic>
        <p:nvPicPr>
          <p:cNvPr id="972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59" y="1481009"/>
            <a:ext cx="2575411" cy="1910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269" y="1481009"/>
            <a:ext cx="2577707" cy="1917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 name="表格 13"/>
          <p:cNvGraphicFramePr>
            <a:graphicFrameLocks noGrp="1"/>
          </p:cNvGraphicFramePr>
          <p:nvPr>
            <p:extLst>
              <p:ext uri="{D42A27DB-BD31-4B8C-83A1-F6EECF244321}">
                <p14:modId xmlns:p14="http://schemas.microsoft.com/office/powerpoint/2010/main" val="4035372144"/>
              </p:ext>
            </p:extLst>
          </p:nvPr>
        </p:nvGraphicFramePr>
        <p:xfrm>
          <a:off x="7916262" y="75422"/>
          <a:ext cx="1080120" cy="1097280"/>
        </p:xfrm>
        <a:graphic>
          <a:graphicData uri="http://schemas.openxmlformats.org/drawingml/2006/table">
            <a:tbl>
              <a:tblPr firstRow="1" bandRow="1">
                <a:tableStyleId>{5C22544A-7EE6-4342-B048-85BDC9FD1C3A}</a:tableStyleId>
              </a:tblPr>
              <a:tblGrid>
                <a:gridCol w="360040">
                  <a:extLst>
                    <a:ext uri="{9D8B030D-6E8A-4147-A177-3AD203B41FA5}">
                      <a16:colId xmlns:a16="http://schemas.microsoft.com/office/drawing/2014/main" val="20000"/>
                    </a:ext>
                  </a:extLst>
                </a:gridCol>
                <a:gridCol w="360040">
                  <a:extLst>
                    <a:ext uri="{9D8B030D-6E8A-4147-A177-3AD203B41FA5}">
                      <a16:colId xmlns:a16="http://schemas.microsoft.com/office/drawing/2014/main" val="20001"/>
                    </a:ext>
                  </a:extLst>
                </a:gridCol>
                <a:gridCol w="360040">
                  <a:extLst>
                    <a:ext uri="{9D8B030D-6E8A-4147-A177-3AD203B41FA5}">
                      <a16:colId xmlns:a16="http://schemas.microsoft.com/office/drawing/2014/main" val="20002"/>
                    </a:ext>
                  </a:extLst>
                </a:gridCol>
              </a:tblGrid>
              <a:tr h="298832">
                <a:tc>
                  <a:txBody>
                    <a:bodyPr/>
                    <a:lstStyle/>
                    <a:p>
                      <a:pPr algn="ctr"/>
                      <a:r>
                        <a:rPr lang="en-US" altLang="zh-CN" b="1">
                          <a:solidFill>
                            <a:schemeClr val="tx1"/>
                          </a:solidFill>
                        </a:rPr>
                        <a:t>1</a:t>
                      </a:r>
                      <a:endParaRPr lang="zh-CN" altLang="en-US"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1">
                          <a:solidFill>
                            <a:schemeClr val="tx1"/>
                          </a:solidFill>
                        </a:rPr>
                        <a:t>1</a:t>
                      </a:r>
                      <a:endParaRPr lang="zh-CN" altLang="en-US"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1">
                          <a:solidFill>
                            <a:schemeClr val="tx1"/>
                          </a:solidFill>
                        </a:rPr>
                        <a:t>1</a:t>
                      </a:r>
                      <a:endParaRPr lang="zh-CN" altLang="en-US"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298832">
                <a:tc>
                  <a:txBody>
                    <a:bodyPr/>
                    <a:lstStyle/>
                    <a:p>
                      <a:pPr algn="ctr"/>
                      <a:r>
                        <a:rPr lang="en-US" altLang="zh-CN" b="1">
                          <a:solidFill>
                            <a:schemeClr val="tx1"/>
                          </a:solidFill>
                        </a:rPr>
                        <a:t>1</a:t>
                      </a:r>
                      <a:endParaRPr lang="zh-CN" altLang="en-US"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1">
                          <a:solidFill>
                            <a:schemeClr val="tx1"/>
                          </a:solidFill>
                        </a:rPr>
                        <a:t>1</a:t>
                      </a:r>
                      <a:endParaRPr lang="zh-CN" altLang="en-US"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1">
                          <a:solidFill>
                            <a:schemeClr val="tx1"/>
                          </a:solidFill>
                        </a:rPr>
                        <a:t>1</a:t>
                      </a:r>
                      <a:endParaRPr lang="zh-CN" altLang="en-US"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298832">
                <a:tc>
                  <a:txBody>
                    <a:bodyPr/>
                    <a:lstStyle/>
                    <a:p>
                      <a:pPr algn="ctr"/>
                      <a:r>
                        <a:rPr lang="en-US" altLang="zh-CN" b="1">
                          <a:solidFill>
                            <a:schemeClr val="tx1"/>
                          </a:solidFill>
                        </a:rPr>
                        <a:t>1</a:t>
                      </a:r>
                      <a:endParaRPr lang="zh-CN" altLang="en-US"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1">
                          <a:solidFill>
                            <a:schemeClr val="tx1"/>
                          </a:solidFill>
                        </a:rPr>
                        <a:t>1</a:t>
                      </a:r>
                      <a:endParaRPr lang="zh-CN" altLang="en-US"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1">
                          <a:solidFill>
                            <a:schemeClr val="tx1"/>
                          </a:solidFill>
                        </a:rPr>
                        <a:t>1</a:t>
                      </a:r>
                      <a:endParaRPr lang="zh-CN" altLang="en-US"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bl>
          </a:graphicData>
        </a:graphic>
      </p:graphicFrame>
      <p:pic>
        <p:nvPicPr>
          <p:cNvPr id="983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224" y="1481009"/>
            <a:ext cx="2497357" cy="1910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0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200" y="4295622"/>
            <a:ext cx="269557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0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5120" y="4327431"/>
            <a:ext cx="266700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矩形 1"/>
              <p:cNvSpPr/>
              <p:nvPr/>
            </p:nvSpPr>
            <p:spPr>
              <a:xfrm>
                <a:off x="1403648" y="1124744"/>
                <a:ext cx="4187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660066"/>
                          </a:solidFill>
                          <a:latin typeface="Cambria Math"/>
                          <a:ea typeface="黑体" panose="02010609060101010101" pitchFamily="49" charset="-122"/>
                        </a:rPr>
                        <m:t>𝑨</m:t>
                      </m:r>
                    </m:oMath>
                  </m:oMathPara>
                </a14:m>
                <a:endParaRPr lang="zh-CN" altLang="en-US" sz="2000" i="1">
                  <a:solidFill>
                    <a:srgbClr val="660066"/>
                  </a:solidFill>
                  <a:latin typeface="Cambria Math"/>
                  <a:ea typeface="黑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1403648" y="1124744"/>
                <a:ext cx="418704" cy="400110"/>
              </a:xfrm>
              <a:prstGeom prst="rect">
                <a:avLst/>
              </a:prstGeom>
              <a:blipFill rotWithShape="1">
                <a:blip r:embed="rId8"/>
                <a:stretch>
                  <a:fillRect b="-3077"/>
                </a:stretch>
              </a:blipFill>
            </p:spPr>
            <p:txBody>
              <a:bodyPr/>
              <a:lstStyle/>
              <a:p>
                <a:r>
                  <a:rPr lang="zh-CN" altLang="en-US">
                    <a:noFill/>
                  </a:rPr>
                  <a:t> </a:t>
                </a:r>
              </a:p>
            </p:txBody>
          </p:sp>
        </mc:Fallback>
      </mc:AlternateContent>
      <p:sp>
        <p:nvSpPr>
          <p:cNvPr id="4" name="右箭头 3"/>
          <p:cNvSpPr/>
          <p:nvPr/>
        </p:nvSpPr>
        <p:spPr bwMode="auto">
          <a:xfrm>
            <a:off x="2699792" y="2332889"/>
            <a:ext cx="699538" cy="300248"/>
          </a:xfrm>
          <a:prstGeom prst="rightArrow">
            <a:avLst/>
          </a:prstGeom>
          <a:solidFill>
            <a:srgbClr val="66006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mc:AlternateContent xmlns:mc="http://schemas.openxmlformats.org/markup-compatibility/2006" xmlns:a14="http://schemas.microsoft.com/office/drawing/2010/main">
        <mc:Choice Requires="a14">
          <p:sp>
            <p:nvSpPr>
              <p:cNvPr id="5" name="矩形 4"/>
              <p:cNvSpPr/>
              <p:nvPr/>
            </p:nvSpPr>
            <p:spPr>
              <a:xfrm>
                <a:off x="2518344" y="1971083"/>
                <a:ext cx="97353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solidFill>
                            <a:srgbClr val="660066"/>
                          </a:solidFill>
                          <a:latin typeface="Cambria Math"/>
                          <a:ea typeface="黑体" panose="02010609060101010101" pitchFamily="49" charset="-122"/>
                        </a:rPr>
                        <m:t>𝑨</m:t>
                      </m:r>
                      <m:r>
                        <a:rPr lang="en-US" altLang="zh-CN" sz="2000" i="1">
                          <a:solidFill>
                            <a:srgbClr val="660066"/>
                          </a:solidFill>
                          <a:latin typeface="Cambria Math"/>
                          <a:ea typeface="黑体" panose="02010609060101010101" pitchFamily="49" charset="-122"/>
                        </a:rPr>
                        <m:t>⊖</m:t>
                      </m:r>
                      <m:r>
                        <a:rPr lang="en-US" altLang="zh-CN" sz="2000" i="1">
                          <a:solidFill>
                            <a:srgbClr val="660066"/>
                          </a:solidFill>
                          <a:latin typeface="Cambria Math"/>
                          <a:ea typeface="黑体" panose="02010609060101010101" pitchFamily="49" charset="-122"/>
                        </a:rPr>
                        <m:t>𝑩</m:t>
                      </m:r>
                    </m:oMath>
                  </m:oMathPara>
                </a14:m>
                <a:endParaRPr lang="zh-CN" altLang="en-US" sz="2000" i="1">
                  <a:solidFill>
                    <a:srgbClr val="660066"/>
                  </a:solidFill>
                  <a:latin typeface="Cambria Math"/>
                  <a:ea typeface="黑体" panose="02010609060101010101" pitchFamily="49"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518344" y="1971083"/>
                <a:ext cx="973536" cy="400110"/>
              </a:xfrm>
              <a:prstGeom prst="rect">
                <a:avLst/>
              </a:prstGeom>
              <a:blipFill rotWithShape="1">
                <a:blip r:embed="rId9"/>
                <a:stretch>
                  <a:fillRect b="-18182"/>
                </a:stretch>
              </a:blipFill>
            </p:spPr>
            <p:txBody>
              <a:bodyPr/>
              <a:lstStyle/>
              <a:p>
                <a:r>
                  <a:rPr lang="zh-CN" altLang="en-US">
                    <a:noFill/>
                  </a:rPr>
                  <a:t> </a:t>
                </a:r>
              </a:p>
            </p:txBody>
          </p:sp>
        </mc:Fallback>
      </mc:AlternateContent>
      <p:sp>
        <p:nvSpPr>
          <p:cNvPr id="24" name="右箭头 23"/>
          <p:cNvSpPr/>
          <p:nvPr/>
        </p:nvSpPr>
        <p:spPr bwMode="auto">
          <a:xfrm>
            <a:off x="5965255" y="2332889"/>
            <a:ext cx="622969" cy="300248"/>
          </a:xfrm>
          <a:prstGeom prst="rightArrow">
            <a:avLst/>
          </a:prstGeom>
          <a:solidFill>
            <a:srgbClr val="66006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mc:AlternateContent xmlns:mc="http://schemas.openxmlformats.org/markup-compatibility/2006" xmlns:a14="http://schemas.microsoft.com/office/drawing/2010/main">
        <mc:Choice Requires="a14">
          <p:sp>
            <p:nvSpPr>
              <p:cNvPr id="25" name="矩形 24"/>
              <p:cNvSpPr/>
              <p:nvPr/>
            </p:nvSpPr>
            <p:spPr>
              <a:xfrm>
                <a:off x="6588224" y="1097302"/>
                <a:ext cx="2505686" cy="400110"/>
              </a:xfrm>
              <a:prstGeom prst="rect">
                <a:avLst/>
              </a:prstGeom>
            </p:spPr>
            <p:txBody>
              <a:bodyPr wrap="none">
                <a:spAutoFit/>
              </a:bodyPr>
              <a:lstStyle/>
              <a:p>
                <a14:m>
                  <m:oMath xmlns:m="http://schemas.openxmlformats.org/officeDocument/2006/math">
                    <m:r>
                      <a:rPr lang="en-US" altLang="zh-CN" sz="2000" i="1">
                        <a:solidFill>
                          <a:srgbClr val="660066"/>
                        </a:solidFill>
                        <a:latin typeface="Cambria Math"/>
                        <a:ea typeface="黑体" panose="02010609060101010101" pitchFamily="49" charset="-122"/>
                      </a:rPr>
                      <m:t>𝑨</m:t>
                    </m:r>
                    <m:r>
                      <a:rPr lang="en-US" altLang="zh-CN" sz="2000" i="1">
                        <a:solidFill>
                          <a:srgbClr val="660066"/>
                        </a:solidFill>
                        <a:latin typeface="Cambria Math"/>
                        <a:ea typeface="黑体" panose="02010609060101010101" pitchFamily="49" charset="-122"/>
                      </a:rPr>
                      <m:t>∘</m:t>
                    </m:r>
                    <m:r>
                      <a:rPr lang="en-US" altLang="zh-CN" sz="2000" i="1">
                        <a:solidFill>
                          <a:srgbClr val="660066"/>
                        </a:solidFill>
                        <a:latin typeface="Cambria Math"/>
                        <a:ea typeface="黑体" panose="02010609060101010101" pitchFamily="49" charset="-122"/>
                      </a:rPr>
                      <m:t>𝑩</m:t>
                    </m:r>
                    <m:r>
                      <a:rPr lang="en-US" altLang="zh-CN" sz="2000" i="1">
                        <a:solidFill>
                          <a:srgbClr val="660066"/>
                        </a:solidFill>
                        <a:latin typeface="Cambria Math"/>
                        <a:ea typeface="黑体" panose="02010609060101010101" pitchFamily="49" charset="-122"/>
                      </a:rPr>
                      <m:t>=</m:t>
                    </m:r>
                    <m:d>
                      <m:dPr>
                        <m:ctrlPr>
                          <a:rPr lang="en-US" altLang="zh-CN" sz="2000" i="1">
                            <a:solidFill>
                              <a:srgbClr val="660066"/>
                            </a:solidFill>
                            <a:latin typeface="Cambria Math" panose="02040503050406030204" pitchFamily="18" charset="0"/>
                            <a:ea typeface="黑体" panose="02010609060101010101" pitchFamily="49" charset="-122"/>
                          </a:rPr>
                        </m:ctrlPr>
                      </m:dPr>
                      <m:e>
                        <m:r>
                          <a:rPr lang="en-US" altLang="zh-CN" sz="2000" i="1">
                            <a:solidFill>
                              <a:srgbClr val="660066"/>
                            </a:solidFill>
                            <a:latin typeface="Cambria Math"/>
                            <a:ea typeface="黑体" panose="02010609060101010101" pitchFamily="49" charset="-122"/>
                          </a:rPr>
                          <m:t>𝑨</m:t>
                        </m:r>
                        <m:r>
                          <a:rPr lang="en-US" altLang="zh-CN" sz="2000" i="1">
                            <a:solidFill>
                              <a:srgbClr val="660066"/>
                            </a:solidFill>
                            <a:latin typeface="Cambria Math"/>
                            <a:ea typeface="黑体" panose="02010609060101010101" pitchFamily="49" charset="-122"/>
                          </a:rPr>
                          <m:t>⊖</m:t>
                        </m:r>
                        <m:r>
                          <a:rPr lang="en-US" altLang="zh-CN" sz="2000" i="1">
                            <a:solidFill>
                              <a:srgbClr val="660066"/>
                            </a:solidFill>
                            <a:latin typeface="Cambria Math"/>
                            <a:ea typeface="黑体" panose="02010609060101010101" pitchFamily="49" charset="-122"/>
                          </a:rPr>
                          <m:t>𝑩</m:t>
                        </m:r>
                      </m:e>
                    </m:d>
                  </m:oMath>
                </a14:m>
                <a:r>
                  <a:rPr lang="en-US" altLang="zh-CN" sz="2000" i="1">
                    <a:solidFill>
                      <a:srgbClr val="660066"/>
                    </a:solidFill>
                    <a:latin typeface="Cambria Math"/>
                    <a:ea typeface="黑体" panose="02010609060101010101" pitchFamily="49" charset="-122"/>
                  </a:rPr>
                  <a:t> </a:t>
                </a:r>
                <a14:m>
                  <m:oMath xmlns:m="http://schemas.openxmlformats.org/officeDocument/2006/math">
                    <m:r>
                      <a:rPr lang="en-US" altLang="zh-CN" sz="2000" i="1">
                        <a:solidFill>
                          <a:srgbClr val="660066"/>
                        </a:solidFill>
                        <a:latin typeface="Cambria Math"/>
                        <a:ea typeface="黑体" panose="02010609060101010101" pitchFamily="49" charset="-122"/>
                      </a:rPr>
                      <m:t>⨁</m:t>
                    </m:r>
                    <m:r>
                      <a:rPr lang="en-US" altLang="zh-CN" sz="2000" i="1">
                        <a:solidFill>
                          <a:srgbClr val="660066"/>
                        </a:solidFill>
                        <a:latin typeface="Cambria Math"/>
                        <a:ea typeface="黑体" panose="02010609060101010101" pitchFamily="49" charset="-122"/>
                      </a:rPr>
                      <m:t>𝑩</m:t>
                    </m:r>
                  </m:oMath>
                </a14:m>
                <a:endParaRPr lang="zh-CN" altLang="en-US" sz="2000" i="1">
                  <a:solidFill>
                    <a:srgbClr val="660066"/>
                  </a:solidFill>
                  <a:latin typeface="Cambria Math"/>
                  <a:ea typeface="黑体" panose="02010609060101010101" pitchFamily="49" charset="-122"/>
                </a:endParaRPr>
              </a:p>
            </p:txBody>
          </p:sp>
        </mc:Choice>
        <mc:Fallback xmlns="">
          <p:sp>
            <p:nvSpPr>
              <p:cNvPr id="25" name="矩形 24"/>
              <p:cNvSpPr>
                <a:spLocks noRot="1" noChangeAspect="1" noMove="1" noResize="1" noEditPoints="1" noAdjustHandles="1" noChangeArrowheads="1" noChangeShapeType="1" noTextEdit="1"/>
              </p:cNvSpPr>
              <p:nvPr/>
            </p:nvSpPr>
            <p:spPr>
              <a:xfrm>
                <a:off x="6588224" y="1097302"/>
                <a:ext cx="2505686" cy="400110"/>
              </a:xfrm>
              <a:prstGeom prst="rect">
                <a:avLst/>
              </a:prstGeom>
              <a:blipFill rotWithShape="1">
                <a:blip r:embed="rId10"/>
                <a:stretch>
                  <a:fillRect l="-243" r="-243" b="-18182"/>
                </a:stretch>
              </a:blipFill>
            </p:spPr>
            <p:txBody>
              <a:bodyPr/>
              <a:lstStyle/>
              <a:p>
                <a:r>
                  <a:rPr lang="zh-CN" altLang="en-US">
                    <a:noFill/>
                  </a:rPr>
                  <a:t> </a:t>
                </a:r>
              </a:p>
            </p:txBody>
          </p:sp>
        </mc:Fallback>
      </mc:AlternateContent>
      <p:sp>
        <p:nvSpPr>
          <p:cNvPr id="26" name="右箭头 25"/>
          <p:cNvSpPr/>
          <p:nvPr/>
        </p:nvSpPr>
        <p:spPr bwMode="auto">
          <a:xfrm rot="5400000">
            <a:off x="7514467" y="3835196"/>
            <a:ext cx="463986" cy="300248"/>
          </a:xfrm>
          <a:prstGeom prst="rightArrow">
            <a:avLst/>
          </a:prstGeom>
          <a:solidFill>
            <a:srgbClr val="66006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mc:AlternateContent xmlns:mc="http://schemas.openxmlformats.org/markup-compatibility/2006" xmlns:a14="http://schemas.microsoft.com/office/drawing/2010/main">
        <mc:Choice Requires="a14">
          <p:sp>
            <p:nvSpPr>
              <p:cNvPr id="27" name="矩形 26"/>
              <p:cNvSpPr/>
              <p:nvPr/>
            </p:nvSpPr>
            <p:spPr>
              <a:xfrm>
                <a:off x="7812360" y="3667489"/>
                <a:ext cx="1446102" cy="400110"/>
              </a:xfrm>
              <a:prstGeom prst="rect">
                <a:avLst/>
              </a:prstGeom>
            </p:spPr>
            <p:txBody>
              <a:bodyPr wrap="none">
                <a:spAutoFit/>
              </a:bodyPr>
              <a:lstStyle/>
              <a:p>
                <a14:m>
                  <m:oMath xmlns:m="http://schemas.openxmlformats.org/officeDocument/2006/math">
                    <m:d>
                      <m:dPr>
                        <m:ctrlPr>
                          <a:rPr lang="en-US" altLang="zh-CN" sz="2000" i="1">
                            <a:solidFill>
                              <a:srgbClr val="660066"/>
                            </a:solidFill>
                            <a:latin typeface="Cambria Math" panose="02040503050406030204" pitchFamily="18" charset="0"/>
                            <a:ea typeface="黑体" panose="02010609060101010101" pitchFamily="49" charset="-122"/>
                          </a:rPr>
                        </m:ctrlPr>
                      </m:dPr>
                      <m:e>
                        <m:r>
                          <a:rPr lang="en-US" altLang="zh-CN" sz="2000" i="1">
                            <a:solidFill>
                              <a:srgbClr val="660066"/>
                            </a:solidFill>
                            <a:latin typeface="Cambria Math"/>
                            <a:ea typeface="黑体" panose="02010609060101010101" pitchFamily="49" charset="-122"/>
                          </a:rPr>
                          <m:t>𝑨</m:t>
                        </m:r>
                        <m:r>
                          <a:rPr lang="en-US" altLang="zh-CN" sz="2000" i="1">
                            <a:solidFill>
                              <a:srgbClr val="660066"/>
                            </a:solidFill>
                            <a:latin typeface="Cambria Math"/>
                            <a:ea typeface="黑体" panose="02010609060101010101" pitchFamily="49" charset="-122"/>
                          </a:rPr>
                          <m:t>∘</m:t>
                        </m:r>
                        <m:r>
                          <a:rPr lang="en-US" altLang="zh-CN" sz="2000" i="1">
                            <a:solidFill>
                              <a:srgbClr val="660066"/>
                            </a:solidFill>
                            <a:latin typeface="Cambria Math"/>
                            <a:ea typeface="黑体" panose="02010609060101010101" pitchFamily="49" charset="-122"/>
                          </a:rPr>
                          <m:t>𝑩</m:t>
                        </m:r>
                      </m:e>
                    </m:d>
                  </m:oMath>
                </a14:m>
                <a:r>
                  <a:rPr lang="en-US" altLang="zh-CN" sz="2000" i="1">
                    <a:solidFill>
                      <a:srgbClr val="660066"/>
                    </a:solidFill>
                    <a:latin typeface="Cambria Math"/>
                    <a:ea typeface="黑体" panose="02010609060101010101" pitchFamily="49" charset="-122"/>
                  </a:rPr>
                  <a:t> </a:t>
                </a:r>
                <a14:m>
                  <m:oMath xmlns:m="http://schemas.openxmlformats.org/officeDocument/2006/math">
                    <m:r>
                      <a:rPr lang="en-US" altLang="zh-CN" sz="2000" i="1">
                        <a:solidFill>
                          <a:srgbClr val="660066"/>
                        </a:solidFill>
                        <a:latin typeface="Cambria Math"/>
                        <a:ea typeface="黑体" panose="02010609060101010101" pitchFamily="49" charset="-122"/>
                      </a:rPr>
                      <m:t>⨁</m:t>
                    </m:r>
                    <m:r>
                      <a:rPr lang="en-US" altLang="zh-CN" sz="2000" i="1">
                        <a:solidFill>
                          <a:srgbClr val="660066"/>
                        </a:solidFill>
                        <a:latin typeface="Cambria Math"/>
                        <a:ea typeface="黑体" panose="02010609060101010101" pitchFamily="49" charset="-122"/>
                      </a:rPr>
                      <m:t>𝑩</m:t>
                    </m:r>
                  </m:oMath>
                </a14:m>
                <a:endParaRPr lang="zh-CN" altLang="en-US" sz="2000" i="1">
                  <a:solidFill>
                    <a:srgbClr val="660066"/>
                  </a:solidFill>
                  <a:latin typeface="Cambria Math"/>
                  <a:ea typeface="黑体" panose="02010609060101010101" pitchFamily="49" charset="-122"/>
                </a:endParaRPr>
              </a:p>
            </p:txBody>
          </p:sp>
        </mc:Choice>
        <mc:Fallback xmlns="">
          <p:sp>
            <p:nvSpPr>
              <p:cNvPr id="27" name="矩形 26"/>
              <p:cNvSpPr>
                <a:spLocks noRot="1" noChangeAspect="1" noMove="1" noResize="1" noEditPoints="1" noAdjustHandles="1" noChangeArrowheads="1" noChangeShapeType="1" noTextEdit="1"/>
              </p:cNvSpPr>
              <p:nvPr/>
            </p:nvSpPr>
            <p:spPr>
              <a:xfrm>
                <a:off x="7812360" y="3667489"/>
                <a:ext cx="1446102" cy="400110"/>
              </a:xfrm>
              <a:prstGeom prst="rect">
                <a:avLst/>
              </a:prstGeom>
              <a:blipFill rotWithShape="1">
                <a:blip r:embed="rId11"/>
                <a:stretch>
                  <a:fillRect r="-844" b="-12308"/>
                </a:stretch>
              </a:blipFill>
            </p:spPr>
            <p:txBody>
              <a:bodyPr/>
              <a:lstStyle/>
              <a:p>
                <a:r>
                  <a:rPr lang="zh-CN" altLang="en-US">
                    <a:noFill/>
                  </a:rPr>
                  <a:t> </a:t>
                </a:r>
              </a:p>
            </p:txBody>
          </p:sp>
        </mc:Fallback>
      </mc:AlternateContent>
      <p:sp>
        <p:nvSpPr>
          <p:cNvPr id="28" name="右箭头 27"/>
          <p:cNvSpPr/>
          <p:nvPr/>
        </p:nvSpPr>
        <p:spPr bwMode="auto">
          <a:xfrm rot="10800000">
            <a:off x="5652121" y="5159910"/>
            <a:ext cx="699538" cy="300248"/>
          </a:xfrm>
          <a:prstGeom prst="rightArrow">
            <a:avLst/>
          </a:prstGeom>
          <a:solidFill>
            <a:srgbClr val="66006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mc:AlternateContent xmlns:mc="http://schemas.openxmlformats.org/markup-compatibility/2006" xmlns:a14="http://schemas.microsoft.com/office/drawing/2010/main">
        <mc:Choice Requires="a14">
          <p:sp>
            <p:nvSpPr>
              <p:cNvPr id="7" name="矩形 6"/>
              <p:cNvSpPr/>
              <p:nvPr/>
            </p:nvSpPr>
            <p:spPr>
              <a:xfrm>
                <a:off x="2892078" y="3932591"/>
                <a:ext cx="3323282" cy="404983"/>
              </a:xfrm>
              <a:prstGeom prst="rect">
                <a:avLst/>
              </a:prstGeom>
            </p:spPr>
            <p:txBody>
              <a:bodyPr wrap="none">
                <a:spAutoFit/>
              </a:bodyPr>
              <a:lstStyle/>
              <a:p>
                <a14:m>
                  <m:oMath xmlns:m="http://schemas.openxmlformats.org/officeDocument/2006/math">
                    <m:d>
                      <m:dPr>
                        <m:ctrlPr>
                          <a:rPr lang="en-US" altLang="zh-CN" sz="1800" i="1" smtClean="0">
                            <a:solidFill>
                              <a:srgbClr val="660066"/>
                            </a:solidFill>
                            <a:latin typeface="Cambria Math" panose="02040503050406030204" pitchFamily="18" charset="0"/>
                            <a:ea typeface="黑体" panose="02010609060101010101" pitchFamily="49" charset="-122"/>
                          </a:rPr>
                        </m:ctrlPr>
                      </m:dPr>
                      <m:e>
                        <m:r>
                          <a:rPr lang="en-US" altLang="zh-CN" sz="1800" i="1">
                            <a:solidFill>
                              <a:srgbClr val="660066"/>
                            </a:solidFill>
                            <a:latin typeface="Cambria Math"/>
                            <a:ea typeface="黑体" panose="02010609060101010101" pitchFamily="49" charset="-122"/>
                          </a:rPr>
                          <m:t>𝑨</m:t>
                        </m:r>
                        <m:r>
                          <a:rPr lang="en-US" altLang="zh-CN" sz="1800" i="1">
                            <a:solidFill>
                              <a:srgbClr val="660066"/>
                            </a:solidFill>
                            <a:latin typeface="Cambria Math"/>
                            <a:ea typeface="黑体" panose="02010609060101010101" pitchFamily="49" charset="-122"/>
                          </a:rPr>
                          <m:t>∘</m:t>
                        </m:r>
                        <m:r>
                          <a:rPr lang="en-US" altLang="zh-CN" sz="1800" i="1">
                            <a:solidFill>
                              <a:srgbClr val="660066"/>
                            </a:solidFill>
                            <a:latin typeface="Cambria Math"/>
                            <a:ea typeface="黑体" panose="02010609060101010101" pitchFamily="49" charset="-122"/>
                          </a:rPr>
                          <m:t>𝑩</m:t>
                        </m:r>
                      </m:e>
                    </m:d>
                    <m:r>
                      <a:rPr lang="en-US" altLang="zh-CN" sz="2000" i="1">
                        <a:solidFill>
                          <a:srgbClr val="660066"/>
                        </a:solidFill>
                        <a:latin typeface="Cambria Math"/>
                        <a:ea typeface="Cambria Math"/>
                      </a:rPr>
                      <m:t>⦁</m:t>
                    </m:r>
                    <m:r>
                      <a:rPr lang="en-US" altLang="zh-CN" sz="1800" i="1">
                        <a:solidFill>
                          <a:srgbClr val="660066"/>
                        </a:solidFill>
                        <a:latin typeface="Cambria Math"/>
                        <a:ea typeface="黑体" panose="02010609060101010101" pitchFamily="49" charset="-122"/>
                      </a:rPr>
                      <m:t>𝑩</m:t>
                    </m:r>
                    <m:r>
                      <a:rPr lang="en-US" altLang="zh-CN" sz="1800" b="1" i="1" smtClean="0">
                        <a:solidFill>
                          <a:srgbClr val="660066"/>
                        </a:solidFill>
                        <a:latin typeface="Cambria Math"/>
                        <a:ea typeface="黑体" panose="02010609060101010101" pitchFamily="49" charset="-122"/>
                      </a:rPr>
                      <m:t>=</m:t>
                    </m:r>
                    <m:d>
                      <m:dPr>
                        <m:ctrlPr>
                          <a:rPr lang="en-US" altLang="zh-CN" sz="1800" i="1">
                            <a:solidFill>
                              <a:srgbClr val="660066"/>
                            </a:solidFill>
                            <a:latin typeface="Cambria Math" panose="02040503050406030204" pitchFamily="18" charset="0"/>
                            <a:ea typeface="黑体" panose="02010609060101010101" pitchFamily="49" charset="-122"/>
                          </a:rPr>
                        </m:ctrlPr>
                      </m:dPr>
                      <m:e>
                        <m:d>
                          <m:dPr>
                            <m:ctrlPr>
                              <a:rPr lang="en-US" altLang="zh-CN" sz="1800" i="1">
                                <a:solidFill>
                                  <a:srgbClr val="660066"/>
                                </a:solidFill>
                                <a:latin typeface="Cambria Math" panose="02040503050406030204" pitchFamily="18" charset="0"/>
                                <a:ea typeface="黑体" panose="02010609060101010101" pitchFamily="49" charset="-122"/>
                              </a:rPr>
                            </m:ctrlPr>
                          </m:dPr>
                          <m:e>
                            <m:r>
                              <a:rPr lang="en-US" altLang="zh-CN" sz="1800" i="1">
                                <a:solidFill>
                                  <a:srgbClr val="660066"/>
                                </a:solidFill>
                                <a:latin typeface="Cambria Math"/>
                                <a:ea typeface="黑体" panose="02010609060101010101" pitchFamily="49" charset="-122"/>
                              </a:rPr>
                              <m:t>𝑨</m:t>
                            </m:r>
                            <m:r>
                              <a:rPr lang="en-US" altLang="zh-CN" sz="1800" i="1">
                                <a:solidFill>
                                  <a:srgbClr val="660066"/>
                                </a:solidFill>
                                <a:latin typeface="Cambria Math"/>
                                <a:ea typeface="黑体" panose="02010609060101010101" pitchFamily="49" charset="-122"/>
                              </a:rPr>
                              <m:t>∘</m:t>
                            </m:r>
                            <m:r>
                              <a:rPr lang="en-US" altLang="zh-CN" sz="1800" i="1">
                                <a:solidFill>
                                  <a:srgbClr val="660066"/>
                                </a:solidFill>
                                <a:latin typeface="Cambria Math"/>
                                <a:ea typeface="黑体" panose="02010609060101010101" pitchFamily="49" charset="-122"/>
                              </a:rPr>
                              <m:t>𝑩</m:t>
                            </m:r>
                          </m:e>
                        </m:d>
                        <m:r>
                          <a:rPr lang="en-US" altLang="zh-CN" sz="1800" i="1">
                            <a:solidFill>
                              <a:srgbClr val="660066"/>
                            </a:solidFill>
                            <a:latin typeface="Cambria Math"/>
                            <a:ea typeface="黑体" panose="02010609060101010101" pitchFamily="49" charset="-122"/>
                          </a:rPr>
                          <m:t>⨁</m:t>
                        </m:r>
                        <m:r>
                          <a:rPr lang="en-US" altLang="zh-CN" sz="1800" i="1">
                            <a:solidFill>
                              <a:srgbClr val="660066"/>
                            </a:solidFill>
                            <a:latin typeface="Cambria Math"/>
                            <a:ea typeface="黑体" panose="02010609060101010101" pitchFamily="49" charset="-122"/>
                          </a:rPr>
                          <m:t>𝑩</m:t>
                        </m:r>
                      </m:e>
                    </m:d>
                  </m:oMath>
                </a14:m>
                <a:r>
                  <a:rPr lang="en-US" altLang="zh-CN" sz="2000" i="1">
                    <a:solidFill>
                      <a:srgbClr val="660066"/>
                    </a:solidFill>
                    <a:latin typeface="Cambria Math"/>
                    <a:ea typeface="黑体" panose="02010609060101010101" pitchFamily="49" charset="-122"/>
                  </a:rPr>
                  <a:t> </a:t>
                </a:r>
                <a14:m>
                  <m:oMath xmlns:m="http://schemas.openxmlformats.org/officeDocument/2006/math">
                    <m:r>
                      <a:rPr lang="en-US" altLang="zh-CN" sz="2000" i="1">
                        <a:solidFill>
                          <a:srgbClr val="660066"/>
                        </a:solidFill>
                        <a:latin typeface="Cambria Math"/>
                        <a:ea typeface="黑体" panose="02010609060101010101" pitchFamily="49" charset="-122"/>
                      </a:rPr>
                      <m:t>⊖</m:t>
                    </m:r>
                    <m:r>
                      <a:rPr lang="en-US" altLang="zh-CN" sz="2000" i="1">
                        <a:solidFill>
                          <a:srgbClr val="660066"/>
                        </a:solidFill>
                        <a:latin typeface="Cambria Math"/>
                        <a:ea typeface="黑体" panose="02010609060101010101" pitchFamily="49" charset="-122"/>
                      </a:rPr>
                      <m:t>𝑩</m:t>
                    </m:r>
                  </m:oMath>
                </a14:m>
                <a:endParaRPr lang="zh-CN" altLang="en-US" sz="2000" i="1">
                  <a:solidFill>
                    <a:srgbClr val="660066"/>
                  </a:solidFill>
                  <a:latin typeface="Cambria Math"/>
                  <a:ea typeface="黑体" panose="02010609060101010101" pitchFamily="49"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2892078" y="3932591"/>
                <a:ext cx="3323282" cy="404983"/>
              </a:xfrm>
              <a:prstGeom prst="rect">
                <a:avLst/>
              </a:prstGeom>
              <a:blipFill rotWithShape="1">
                <a:blip r:embed="rId12"/>
                <a:stretch>
                  <a:fillRect b="-13433"/>
                </a:stretch>
              </a:blipFill>
            </p:spPr>
            <p:txBody>
              <a:bodyPr/>
              <a:lstStyle/>
              <a:p>
                <a:r>
                  <a:rPr lang="zh-CN" altLang="en-US">
                    <a:noFill/>
                  </a:rPr>
                  <a:t> </a:t>
                </a:r>
              </a:p>
            </p:txBody>
          </p:sp>
        </mc:Fallback>
      </mc:AlternateContent>
      <p:sp>
        <p:nvSpPr>
          <p:cNvPr id="8" name="TextBox 7"/>
          <p:cNvSpPr txBox="1"/>
          <p:nvPr/>
        </p:nvSpPr>
        <p:spPr>
          <a:xfrm>
            <a:off x="3519170" y="3391798"/>
            <a:ext cx="2492990" cy="400110"/>
          </a:xfrm>
          <a:prstGeom prst="rect">
            <a:avLst/>
          </a:prstGeom>
          <a:noFill/>
        </p:spPr>
        <p:txBody>
          <a:bodyPr wrap="non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噪声滤除，尺寸减小</a:t>
            </a:r>
          </a:p>
        </p:txBody>
      </p:sp>
      <p:sp>
        <p:nvSpPr>
          <p:cNvPr id="30" name="TextBox 29"/>
          <p:cNvSpPr txBox="1"/>
          <p:nvPr/>
        </p:nvSpPr>
        <p:spPr>
          <a:xfrm>
            <a:off x="6759872" y="3353217"/>
            <a:ext cx="2236510" cy="400110"/>
          </a:xfrm>
          <a:prstGeom prst="rect">
            <a:avLst/>
          </a:prstGeom>
          <a:noFill/>
        </p:spPr>
        <p:txBody>
          <a:bodyPr wrap="none" rtlCol="0">
            <a:spAutoFit/>
          </a:bodyPr>
          <a:lstStyle/>
          <a:p>
            <a:r>
              <a:rPr lang="zh-CN" altLang="en-US" sz="2000">
                <a:solidFill>
                  <a:srgbClr val="C00000"/>
                </a:solidFill>
                <a:latin typeface="微软雅黑" panose="020B0503020204020204" pitchFamily="34" charset="-122"/>
                <a:ea typeface="微软雅黑" panose="020B0503020204020204" pitchFamily="34" charset="-122"/>
              </a:rPr>
              <a:t>尺寸复原，有间断</a:t>
            </a:r>
          </a:p>
        </p:txBody>
      </p:sp>
      <p:sp>
        <p:nvSpPr>
          <p:cNvPr id="31" name="TextBox 30"/>
          <p:cNvSpPr txBox="1"/>
          <p:nvPr/>
        </p:nvSpPr>
        <p:spPr>
          <a:xfrm>
            <a:off x="6330647" y="6341258"/>
            <a:ext cx="2492990" cy="400110"/>
          </a:xfrm>
          <a:prstGeom prst="rect">
            <a:avLst/>
          </a:prstGeom>
          <a:noFill/>
        </p:spPr>
        <p:txBody>
          <a:bodyPr wrap="non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尺寸扩大，间断修复</a:t>
            </a:r>
          </a:p>
        </p:txBody>
      </p:sp>
      <p:sp>
        <p:nvSpPr>
          <p:cNvPr id="32" name="TextBox 31"/>
          <p:cNvSpPr txBox="1"/>
          <p:nvPr/>
        </p:nvSpPr>
        <p:spPr>
          <a:xfrm>
            <a:off x="3635896" y="6293603"/>
            <a:ext cx="1210588" cy="400110"/>
          </a:xfrm>
          <a:prstGeom prst="rect">
            <a:avLst/>
          </a:prstGeom>
          <a:noFill/>
        </p:spPr>
        <p:txBody>
          <a:bodyPr wrap="none" rtlCol="0">
            <a:spAutoFit/>
          </a:bodyPr>
          <a:lstStyle/>
          <a:p>
            <a:r>
              <a:rPr lang="zh-CN" altLang="en-US" sz="2000">
                <a:solidFill>
                  <a:srgbClr val="C00000"/>
                </a:solidFill>
                <a:latin typeface="微软雅黑" panose="020B0503020204020204" pitchFamily="34" charset="-122"/>
                <a:ea typeface="微软雅黑" panose="020B0503020204020204" pitchFamily="34" charset="-122"/>
              </a:rPr>
              <a:t>尺寸复原</a:t>
            </a:r>
          </a:p>
        </p:txBody>
      </p:sp>
      <p:sp>
        <p:nvSpPr>
          <p:cNvPr id="34" name="矩形 33"/>
          <p:cNvSpPr/>
          <p:nvPr/>
        </p:nvSpPr>
        <p:spPr>
          <a:xfrm>
            <a:off x="10256" y="4321270"/>
            <a:ext cx="2843808" cy="2092881"/>
          </a:xfrm>
          <a:prstGeom prst="rect">
            <a:avLst/>
          </a:prstGeom>
          <a:ln w="12700">
            <a:solidFill>
              <a:srgbClr val="00FF99"/>
            </a:solidFill>
          </a:ln>
          <a:effectLst>
            <a:glow rad="63500">
              <a:schemeClr val="accent1">
                <a:satMod val="175000"/>
                <a:alpha val="40000"/>
              </a:schemeClr>
            </a:glow>
          </a:effectLst>
        </p:spPr>
        <p:txBody>
          <a:bodyPr wrap="square">
            <a:spAutoFit/>
          </a:bodyPr>
          <a:lstStyle/>
          <a:p>
            <a:pPr marL="342900" indent="-342900">
              <a:spcBef>
                <a:spcPts val="1200"/>
              </a:spcBef>
              <a:buFont typeface="Wingdings" panose="05000000000000000000" pitchFamily="2" charset="2"/>
              <a:buChar char="n"/>
            </a:pPr>
            <a:r>
              <a:rPr lang="zh-CN" altLang="en-US" sz="2000" dirty="0">
                <a:solidFill>
                  <a:srgbClr val="0000FF"/>
                </a:solidFill>
                <a:latin typeface="微软雅黑" panose="020B0503020204020204" pitchFamily="34" charset="-122"/>
                <a:ea typeface="微软雅黑" panose="020B0503020204020204" pitchFamily="34" charset="-122"/>
              </a:rPr>
              <a:t>开运算作用：</a:t>
            </a:r>
            <a:r>
              <a:rPr lang="zh-CN" altLang="en-US" sz="2000" dirty="0">
                <a:solidFill>
                  <a:srgbClr val="C00000"/>
                </a:solidFill>
                <a:latin typeface="微软雅黑" panose="020B0503020204020204" pitchFamily="34" charset="-122"/>
                <a:ea typeface="微软雅黑" panose="020B0503020204020204" pitchFamily="34" charset="-122"/>
              </a:rPr>
              <a:t>去除孤立小点、毛刺和小桥</a:t>
            </a:r>
            <a:r>
              <a:rPr lang="zh-CN" altLang="en-US" sz="2000" dirty="0">
                <a:solidFill>
                  <a:schemeClr val="tx1"/>
                </a:solidFill>
                <a:latin typeface="微软雅黑" panose="020B0503020204020204" pitchFamily="34" charset="-122"/>
                <a:ea typeface="微软雅黑" panose="020B0503020204020204" pitchFamily="34" charset="-122"/>
              </a:rPr>
              <a:t>，总的位置和形状不变</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spcBef>
                <a:spcPts val="1200"/>
              </a:spcBef>
              <a:buFont typeface="Wingdings" panose="05000000000000000000" pitchFamily="2" charset="2"/>
              <a:buChar char="n"/>
            </a:pPr>
            <a:r>
              <a:rPr lang="zh-CN" altLang="en-US" sz="2000" dirty="0">
                <a:solidFill>
                  <a:srgbClr val="0000FF"/>
                </a:solidFill>
                <a:latin typeface="微软雅黑" panose="020B0503020204020204" pitchFamily="34" charset="-122"/>
                <a:ea typeface="微软雅黑" panose="020B0503020204020204" pitchFamily="34" charset="-122"/>
              </a:rPr>
              <a:t>闭运算作用：</a:t>
            </a:r>
            <a:r>
              <a:rPr lang="zh-CN" altLang="en-US" sz="2000" dirty="0">
                <a:solidFill>
                  <a:srgbClr val="C00000"/>
                </a:solidFill>
                <a:latin typeface="微软雅黑" panose="020B0503020204020204" pitchFamily="34" charset="-122"/>
                <a:ea typeface="微软雅黑" panose="020B0503020204020204" pitchFamily="34" charset="-122"/>
              </a:rPr>
              <a:t>填平小孔，弥合小裂缝</a:t>
            </a:r>
            <a:r>
              <a:rPr lang="zh-CN" altLang="en-US" sz="2000" dirty="0">
                <a:solidFill>
                  <a:schemeClr val="tx1"/>
                </a:solidFill>
                <a:latin typeface="微软雅黑" panose="020B0503020204020204" pitchFamily="34" charset="-122"/>
                <a:ea typeface="微软雅黑" panose="020B0503020204020204" pitchFamily="34" charset="-122"/>
              </a:rPr>
              <a:t>，总的位置和形状不变</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9" name="灯片编号占位符 8"/>
          <p:cNvSpPr>
            <a:spLocks noGrp="1"/>
          </p:cNvSpPr>
          <p:nvPr>
            <p:ph type="sldNum" sz="quarter" idx="12"/>
          </p:nvPr>
        </p:nvSpPr>
        <p:spPr/>
        <p:txBody>
          <a:bodyPr/>
          <a:lstStyle/>
          <a:p>
            <a:fld id="{7347B80C-AA43-4929-B396-1C9CA25DAE9E}" type="slidenum">
              <a:rPr lang="en-US" altLang="zh-CN" smtClean="0"/>
              <a:pPr/>
              <a:t>22</a:t>
            </a:fld>
            <a:r>
              <a:rPr lang="en-US" altLang="zh-CN" dirty="0"/>
              <a:t>/92</a:t>
            </a:r>
          </a:p>
        </p:txBody>
      </p:sp>
    </p:spTree>
    <p:extLst>
      <p:ext uri="{BB962C8B-B14F-4D97-AF65-F5344CB8AC3E}">
        <p14:creationId xmlns:p14="http://schemas.microsoft.com/office/powerpoint/2010/main" val="3321040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5" name="矩形 4"/>
              <p:cNvSpPr/>
              <p:nvPr/>
            </p:nvSpPr>
            <p:spPr>
              <a:xfrm>
                <a:off x="133052" y="1154361"/>
                <a:ext cx="8964488" cy="1090107"/>
              </a:xfrm>
              <a:prstGeom prst="rect">
                <a:avLst/>
              </a:prstGeom>
            </p:spPr>
            <p:txBody>
              <a:bodyPr wrap="square">
                <a:spAutoFit/>
              </a:bodyPr>
              <a:lstStyle/>
              <a:p>
                <a:pPr>
                  <a:lnSpc>
                    <a:spcPct val="150000"/>
                  </a:lnSpc>
                </a:pPr>
                <a:r>
                  <a:rPr lang="zh-CN" altLang="en-US" sz="2000">
                    <a:solidFill>
                      <a:srgbClr val="0000FF"/>
                    </a:solidFill>
                    <a:latin typeface="微软雅黑" panose="020B0503020204020204" pitchFamily="34" charset="-122"/>
                    <a:ea typeface="微软雅黑" panose="020B0503020204020204" pitchFamily="34" charset="-122"/>
                  </a:rPr>
                  <a:t>点云数据的数学形态学运算</a:t>
                </a:r>
                <a:r>
                  <a:rPr lang="zh-CN" altLang="en-US" sz="2000">
                    <a:latin typeface="微软雅黑" panose="020B0503020204020204" pitchFamily="34" charset="-122"/>
                    <a:ea typeface="微软雅黑" panose="020B0503020204020204" pitchFamily="34" charset="-122"/>
                  </a:rPr>
                  <a:t>：假设三维点为</a:t>
                </a:r>
                <a14:m>
                  <m:oMath xmlns:m="http://schemas.openxmlformats.org/officeDocument/2006/math">
                    <m:r>
                      <a:rPr lang="en-US" altLang="zh-CN" sz="2000" b="1" i="0" smtClean="0">
                        <a:latin typeface="Cambria Math"/>
                        <a:ea typeface="楷体" panose="02010609060101010101" pitchFamily="49" charset="-122"/>
                      </a:rPr>
                      <m:t>𝐏</m:t>
                    </m:r>
                    <m:d>
                      <m:dPr>
                        <m:ctrlPr>
                          <a:rPr lang="en-US" altLang="zh-CN" sz="2000" b="1" i="1" smtClean="0">
                            <a:latin typeface="Cambria Math" panose="02040503050406030204" pitchFamily="18" charset="0"/>
                            <a:ea typeface="楷体" panose="02010609060101010101" pitchFamily="49" charset="-122"/>
                          </a:rPr>
                        </m:ctrlPr>
                      </m:dPr>
                      <m:e>
                        <m:sSub>
                          <m:sSubPr>
                            <m:ctrlPr>
                              <a:rPr lang="en-US" altLang="zh-CN" sz="2000" i="1">
                                <a:latin typeface="Cambria Math" panose="02040503050406030204" pitchFamily="18" charset="0"/>
                                <a:ea typeface="楷体" panose="02010609060101010101" pitchFamily="49" charset="-122"/>
                              </a:rPr>
                            </m:ctrlPr>
                          </m:sSubPr>
                          <m:e>
                            <m:r>
                              <a:rPr lang="en-US" altLang="zh-CN" sz="2000" i="1">
                                <a:latin typeface="Cambria Math"/>
                                <a:ea typeface="楷体" panose="02010609060101010101" pitchFamily="49" charset="-122"/>
                              </a:rPr>
                              <m:t>𝒙</m:t>
                            </m:r>
                          </m:e>
                          <m:sub>
                            <m:r>
                              <a:rPr lang="en-US" altLang="zh-CN" sz="2000" i="1">
                                <a:latin typeface="Cambria Math"/>
                                <a:ea typeface="楷体" panose="02010609060101010101" pitchFamily="49" charset="-122"/>
                              </a:rPr>
                              <m:t>𝒑</m:t>
                            </m:r>
                          </m:sub>
                        </m:sSub>
                        <m:r>
                          <a:rPr lang="en-US" altLang="zh-CN" sz="2000" i="1">
                            <a:latin typeface="Cambria Math"/>
                            <a:ea typeface="楷体" panose="02010609060101010101" pitchFamily="49" charset="-122"/>
                          </a:rPr>
                          <m:t>,</m:t>
                        </m:r>
                        <m:sSub>
                          <m:sSubPr>
                            <m:ctrlPr>
                              <a:rPr lang="en-US" altLang="zh-CN" sz="2000" i="1">
                                <a:latin typeface="Cambria Math" panose="02040503050406030204" pitchFamily="18" charset="0"/>
                                <a:ea typeface="楷体" panose="02010609060101010101" pitchFamily="49" charset="-122"/>
                              </a:rPr>
                            </m:ctrlPr>
                          </m:sSubPr>
                          <m:e>
                            <m:r>
                              <a:rPr lang="en-US" altLang="zh-CN" sz="2000" i="1">
                                <a:latin typeface="Cambria Math"/>
                                <a:ea typeface="楷体" panose="02010609060101010101" pitchFamily="49" charset="-122"/>
                              </a:rPr>
                              <m:t>𝒚</m:t>
                            </m:r>
                          </m:e>
                          <m:sub>
                            <m:r>
                              <a:rPr lang="en-US" altLang="zh-CN" sz="2000" i="1">
                                <a:latin typeface="Cambria Math"/>
                                <a:ea typeface="楷体" panose="02010609060101010101" pitchFamily="49" charset="-122"/>
                              </a:rPr>
                              <m:t>𝒑</m:t>
                            </m:r>
                          </m:sub>
                        </m:sSub>
                        <m:r>
                          <a:rPr lang="en-US" altLang="zh-CN" sz="2000" i="1">
                            <a:latin typeface="Cambria Math"/>
                            <a:ea typeface="楷体" panose="02010609060101010101" pitchFamily="49" charset="-122"/>
                          </a:rPr>
                          <m:t>,</m:t>
                        </m:r>
                        <m:sSub>
                          <m:sSubPr>
                            <m:ctrlPr>
                              <a:rPr lang="en-US" altLang="zh-CN" sz="2000" i="1">
                                <a:latin typeface="Cambria Math" panose="02040503050406030204" pitchFamily="18" charset="0"/>
                                <a:ea typeface="楷体" panose="02010609060101010101" pitchFamily="49" charset="-122"/>
                              </a:rPr>
                            </m:ctrlPr>
                          </m:sSubPr>
                          <m:e>
                            <m:r>
                              <a:rPr lang="en-US" altLang="zh-CN" sz="2000" i="1">
                                <a:latin typeface="Cambria Math"/>
                                <a:ea typeface="楷体" panose="02010609060101010101" pitchFamily="49" charset="-122"/>
                              </a:rPr>
                              <m:t>𝒛</m:t>
                            </m:r>
                          </m:e>
                          <m:sub>
                            <m:r>
                              <a:rPr lang="en-US" altLang="zh-CN" sz="2000" i="1">
                                <a:latin typeface="Cambria Math"/>
                                <a:ea typeface="楷体" panose="02010609060101010101" pitchFamily="49" charset="-122"/>
                              </a:rPr>
                              <m:t>𝒑</m:t>
                            </m:r>
                          </m:sub>
                        </m:sSub>
                      </m:e>
                    </m:d>
                  </m:oMath>
                </a14:m>
                <a:r>
                  <a:rPr lang="zh-CN" altLang="en-US" sz="2000">
                    <a:latin typeface="微软雅黑" panose="020B0503020204020204" pitchFamily="34" charset="-122"/>
                    <a:ea typeface="微软雅黑" panose="020B0503020204020204" pitchFamily="34" charset="-122"/>
                  </a:rPr>
                  <a:t>，对该点的膨胀腐蚀等操作就是对其</a:t>
                </a:r>
                <a14:m>
                  <m:oMath xmlns:m="http://schemas.openxmlformats.org/officeDocument/2006/math">
                    <m:r>
                      <a:rPr lang="en-US" altLang="zh-CN" sz="2000" i="1">
                        <a:latin typeface="Cambria Math"/>
                        <a:ea typeface="楷体" panose="02010609060101010101" pitchFamily="49" charset="-122"/>
                      </a:rPr>
                      <m:t>𝒛</m:t>
                    </m:r>
                  </m:oMath>
                </a14:m>
                <a:r>
                  <a:rPr lang="zh-CN" altLang="en-US" sz="2000">
                    <a:latin typeface="微软雅黑" panose="020B0503020204020204" pitchFamily="34" charset="-122"/>
                    <a:ea typeface="微软雅黑" panose="020B0503020204020204" pitchFamily="34" charset="-122"/>
                  </a:rPr>
                  <a:t>值进行运算。膨胀和腐蚀分别定义为：</a:t>
                </a:r>
              </a:p>
            </p:txBody>
          </p:sp>
        </mc:Choice>
        <mc:Fallback xmlns="">
          <p:sp>
            <p:nvSpPr>
              <p:cNvPr id="5" name="矩形 4"/>
              <p:cNvSpPr>
                <a:spLocks noRot="1" noChangeAspect="1" noMove="1" noResize="1" noEditPoints="1" noAdjustHandles="1" noChangeArrowheads="1" noChangeShapeType="1" noTextEdit="1"/>
              </p:cNvSpPr>
              <p:nvPr/>
            </p:nvSpPr>
            <p:spPr>
              <a:xfrm>
                <a:off x="133052" y="1154361"/>
                <a:ext cx="8964488" cy="1090107"/>
              </a:xfrm>
              <a:prstGeom prst="rect">
                <a:avLst/>
              </a:prstGeom>
              <a:blipFill rotWithShape="1">
                <a:blip r:embed="rId3"/>
                <a:stretch>
                  <a:fillRect l="-816" r="-884" b="-67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892605" y="2420888"/>
                <a:ext cx="2175339" cy="534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楷体" panose="02010609060101010101" pitchFamily="49" charset="-122"/>
                            </a:rPr>
                          </m:ctrlPr>
                        </m:sSubPr>
                        <m:e>
                          <m:r>
                            <a:rPr lang="en-US" altLang="zh-CN" sz="2000" b="1" i="1" smtClean="0">
                              <a:latin typeface="Cambria Math"/>
                              <a:ea typeface="楷体" panose="02010609060101010101" pitchFamily="49" charset="-122"/>
                            </a:rPr>
                            <m:t>𝒛</m:t>
                          </m:r>
                        </m:e>
                        <m:sub>
                          <m:r>
                            <a:rPr lang="en-US" altLang="zh-CN" sz="2000" b="1" i="1" smtClean="0">
                              <a:latin typeface="Cambria Math"/>
                              <a:ea typeface="楷体" panose="02010609060101010101" pitchFamily="49" charset="-122"/>
                            </a:rPr>
                            <m:t>𝒑</m:t>
                          </m:r>
                        </m:sub>
                      </m:sSub>
                      <m:r>
                        <a:rPr lang="en-US" altLang="zh-CN" sz="2000" b="1" i="1" smtClean="0">
                          <a:latin typeface="Cambria Math"/>
                          <a:ea typeface="楷体" panose="02010609060101010101" pitchFamily="49" charset="-122"/>
                        </a:rPr>
                        <m:t>=</m:t>
                      </m:r>
                      <m:func>
                        <m:funcPr>
                          <m:ctrlPr>
                            <a:rPr lang="en-US" altLang="zh-CN" sz="2000" b="1" i="1" smtClean="0">
                              <a:latin typeface="Cambria Math" panose="02040503050406030204" pitchFamily="18" charset="0"/>
                              <a:ea typeface="楷体" panose="02010609060101010101" pitchFamily="49" charset="-122"/>
                            </a:rPr>
                          </m:ctrlPr>
                        </m:funcPr>
                        <m:fName>
                          <m:limLow>
                            <m:limLowPr>
                              <m:ctrlPr>
                                <a:rPr lang="en-US" altLang="zh-CN" sz="2000" b="1" i="1" smtClean="0">
                                  <a:latin typeface="Cambria Math" panose="02040503050406030204" pitchFamily="18" charset="0"/>
                                  <a:ea typeface="楷体" panose="02010609060101010101" pitchFamily="49" charset="-122"/>
                                </a:rPr>
                              </m:ctrlPr>
                            </m:limLowPr>
                            <m:e>
                              <m:r>
                                <m:rPr>
                                  <m:sty m:val="p"/>
                                </m:rPr>
                                <a:rPr lang="en-US" altLang="zh-CN" sz="2000" b="0" i="0" smtClean="0">
                                  <a:latin typeface="Cambria Math"/>
                                  <a:ea typeface="楷体" panose="02010609060101010101" pitchFamily="49" charset="-122"/>
                                </a:rPr>
                                <m:t>max</m:t>
                              </m:r>
                            </m:e>
                            <m:lim>
                              <m:r>
                                <a:rPr lang="en-US" altLang="zh-CN" sz="2000" b="1" i="1" smtClean="0">
                                  <a:latin typeface="Cambria Math"/>
                                  <a:ea typeface="楷体" panose="02010609060101010101" pitchFamily="49" charset="-122"/>
                                </a:rPr>
                                <m:t>(</m:t>
                              </m:r>
                              <m:sSub>
                                <m:sSubPr>
                                  <m:ctrlPr>
                                    <a:rPr lang="en-US" altLang="zh-CN" sz="2000" i="1">
                                      <a:latin typeface="Cambria Math" panose="02040503050406030204" pitchFamily="18" charset="0"/>
                                      <a:ea typeface="楷体" panose="02010609060101010101" pitchFamily="49" charset="-122"/>
                                    </a:rPr>
                                  </m:ctrlPr>
                                </m:sSubPr>
                                <m:e>
                                  <m:r>
                                    <a:rPr lang="en-US" altLang="zh-CN" sz="2000" b="1" i="1" smtClean="0">
                                      <a:latin typeface="Cambria Math"/>
                                      <a:ea typeface="楷体" panose="02010609060101010101" pitchFamily="49" charset="-122"/>
                                    </a:rPr>
                                    <m:t>𝒙</m:t>
                                  </m:r>
                                </m:e>
                                <m:sub>
                                  <m:r>
                                    <a:rPr lang="en-US" altLang="zh-CN" sz="2000" b="1" i="1" smtClean="0">
                                      <a:latin typeface="Cambria Math"/>
                                      <a:ea typeface="楷体" panose="02010609060101010101" pitchFamily="49" charset="-122"/>
                                    </a:rPr>
                                    <m:t>𝒔</m:t>
                                  </m:r>
                                </m:sub>
                              </m:sSub>
                              <m:r>
                                <a:rPr lang="en-US" altLang="zh-CN" sz="2000" b="1" i="1" smtClean="0">
                                  <a:latin typeface="Cambria Math"/>
                                  <a:ea typeface="楷体" panose="02010609060101010101" pitchFamily="49" charset="-122"/>
                                </a:rPr>
                                <m:t>,</m:t>
                              </m:r>
                              <m:sSub>
                                <m:sSubPr>
                                  <m:ctrlPr>
                                    <a:rPr lang="en-US" altLang="zh-CN" sz="2000" i="1" smtClean="0">
                                      <a:latin typeface="Cambria Math" panose="02040503050406030204" pitchFamily="18" charset="0"/>
                                      <a:ea typeface="楷体" panose="02010609060101010101" pitchFamily="49" charset="-122"/>
                                    </a:rPr>
                                  </m:ctrlPr>
                                </m:sSubPr>
                                <m:e>
                                  <m:r>
                                    <a:rPr lang="en-US" altLang="zh-CN" sz="2000" b="1" i="1" smtClean="0">
                                      <a:latin typeface="Cambria Math"/>
                                      <a:ea typeface="楷体" panose="02010609060101010101" pitchFamily="49" charset="-122"/>
                                    </a:rPr>
                                    <m:t>𝒚</m:t>
                                  </m:r>
                                </m:e>
                                <m:sub>
                                  <m:r>
                                    <a:rPr lang="en-US" altLang="zh-CN" sz="2000" b="1" i="1" smtClean="0">
                                      <a:latin typeface="Cambria Math"/>
                                      <a:ea typeface="楷体" panose="02010609060101010101" pitchFamily="49" charset="-122"/>
                                    </a:rPr>
                                    <m:t>𝒔</m:t>
                                  </m:r>
                                </m:sub>
                              </m:sSub>
                              <m:r>
                                <a:rPr lang="en-US" altLang="zh-CN" sz="2000" b="1" i="1" smtClean="0">
                                  <a:latin typeface="Cambria Math"/>
                                  <a:ea typeface="楷体" panose="02010609060101010101" pitchFamily="49" charset="-122"/>
                                </a:rPr>
                                <m:t>)</m:t>
                              </m:r>
                              <m:r>
                                <a:rPr lang="en-US" altLang="zh-CN" sz="2000" b="1" i="1" smtClean="0">
                                  <a:latin typeface="Cambria Math"/>
                                  <a:ea typeface="Cambria Math"/>
                                </a:rPr>
                                <m:t>∈</m:t>
                              </m:r>
                              <m:r>
                                <a:rPr lang="en-US" altLang="zh-CN" sz="2000" b="1" i="1" smtClean="0">
                                  <a:latin typeface="Cambria Math"/>
                                  <a:ea typeface="Cambria Math"/>
                                </a:rPr>
                                <m:t>𝑾</m:t>
                              </m:r>
                            </m:lim>
                          </m:limLow>
                        </m:fName>
                        <m:e>
                          <m:r>
                            <a:rPr lang="en-US" altLang="zh-CN" sz="2000" b="1" i="1" smtClean="0">
                              <a:latin typeface="Cambria Math"/>
                              <a:ea typeface="楷体" panose="02010609060101010101" pitchFamily="49" charset="-122"/>
                            </a:rPr>
                            <m:t>(</m:t>
                          </m:r>
                          <m:sSub>
                            <m:sSubPr>
                              <m:ctrlPr>
                                <a:rPr lang="en-US" altLang="zh-CN" sz="2000" i="1">
                                  <a:latin typeface="Cambria Math" panose="02040503050406030204" pitchFamily="18" charset="0"/>
                                  <a:ea typeface="楷体" panose="02010609060101010101" pitchFamily="49" charset="-122"/>
                                </a:rPr>
                              </m:ctrlPr>
                            </m:sSubPr>
                            <m:e>
                              <m:r>
                                <a:rPr lang="en-US" altLang="zh-CN" sz="2000" i="1">
                                  <a:latin typeface="Cambria Math"/>
                                  <a:ea typeface="楷体" panose="02010609060101010101" pitchFamily="49" charset="-122"/>
                                </a:rPr>
                                <m:t>𝒛</m:t>
                              </m:r>
                            </m:e>
                            <m:sub>
                              <m:r>
                                <a:rPr lang="en-US" altLang="zh-CN" sz="2000" b="1" i="1" smtClean="0">
                                  <a:latin typeface="Cambria Math"/>
                                  <a:ea typeface="楷体" panose="02010609060101010101" pitchFamily="49" charset="-122"/>
                                </a:rPr>
                                <m:t>𝒔</m:t>
                              </m:r>
                            </m:sub>
                          </m:sSub>
                          <m:r>
                            <a:rPr lang="en-US" altLang="zh-CN" sz="2000" b="1" i="1" smtClean="0">
                              <a:latin typeface="Cambria Math"/>
                              <a:ea typeface="楷体" panose="02010609060101010101" pitchFamily="49" charset="-122"/>
                            </a:rPr>
                            <m:t>)</m:t>
                          </m:r>
                        </m:e>
                      </m:func>
                    </m:oMath>
                  </m:oMathPara>
                </a14:m>
                <a:endParaRPr lang="zh-CN" altLang="en-US" sz="2000">
                  <a:latin typeface="微软雅黑" panose="020B0503020204020204" pitchFamily="34" charset="-122"/>
                  <a:ea typeface="微软雅黑" panose="020B0503020204020204" pitchFamily="34"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1892605" y="2420888"/>
                <a:ext cx="2175339" cy="534698"/>
              </a:xfrm>
              <a:prstGeom prst="rect">
                <a:avLst/>
              </a:prstGeom>
              <a:blipFill rotWithShape="1">
                <a:blip r:embed="rId4"/>
                <a:stretch>
                  <a:fillRect r="-1961" b="-147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5204973" y="2420888"/>
                <a:ext cx="2175339" cy="532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楷体" panose="02010609060101010101" pitchFamily="49" charset="-122"/>
                            </a:rPr>
                          </m:ctrlPr>
                        </m:sSubPr>
                        <m:e>
                          <m:r>
                            <a:rPr lang="en-US" altLang="zh-CN" sz="2000" b="1" i="1" smtClean="0">
                              <a:latin typeface="Cambria Math"/>
                              <a:ea typeface="楷体" panose="02010609060101010101" pitchFamily="49" charset="-122"/>
                            </a:rPr>
                            <m:t>𝒛</m:t>
                          </m:r>
                        </m:e>
                        <m:sub>
                          <m:r>
                            <a:rPr lang="en-US" altLang="zh-CN" sz="2000" b="1" i="1" smtClean="0">
                              <a:latin typeface="Cambria Math"/>
                              <a:ea typeface="楷体" panose="02010609060101010101" pitchFamily="49" charset="-122"/>
                            </a:rPr>
                            <m:t>𝒑</m:t>
                          </m:r>
                        </m:sub>
                      </m:sSub>
                      <m:r>
                        <a:rPr lang="en-US" altLang="zh-CN" sz="2000" b="1" i="1" smtClean="0">
                          <a:latin typeface="Cambria Math"/>
                          <a:ea typeface="楷体" panose="02010609060101010101" pitchFamily="49" charset="-122"/>
                        </a:rPr>
                        <m:t>=</m:t>
                      </m:r>
                      <m:func>
                        <m:funcPr>
                          <m:ctrlPr>
                            <a:rPr lang="en-US" altLang="zh-CN" sz="2000" b="1" i="1" smtClean="0">
                              <a:latin typeface="Cambria Math" panose="02040503050406030204" pitchFamily="18" charset="0"/>
                              <a:ea typeface="楷体" panose="02010609060101010101" pitchFamily="49" charset="-122"/>
                            </a:rPr>
                          </m:ctrlPr>
                        </m:funcPr>
                        <m:fName>
                          <m:limLow>
                            <m:limLowPr>
                              <m:ctrlPr>
                                <a:rPr lang="en-US" altLang="zh-CN" sz="2000" b="1" i="1" smtClean="0">
                                  <a:latin typeface="Cambria Math" panose="02040503050406030204" pitchFamily="18" charset="0"/>
                                  <a:ea typeface="楷体" panose="02010609060101010101" pitchFamily="49" charset="-122"/>
                                </a:rPr>
                              </m:ctrlPr>
                            </m:limLowPr>
                            <m:e>
                              <m:r>
                                <m:rPr>
                                  <m:sty m:val="p"/>
                                </m:rPr>
                                <a:rPr lang="en-US" altLang="zh-CN" sz="2000" b="0" i="0" smtClean="0">
                                  <a:latin typeface="Cambria Math"/>
                                  <a:ea typeface="楷体" panose="02010609060101010101" pitchFamily="49" charset="-122"/>
                                </a:rPr>
                                <m:t>min</m:t>
                              </m:r>
                            </m:e>
                            <m:lim>
                              <m:r>
                                <a:rPr lang="en-US" altLang="zh-CN" sz="2000" b="1" i="1" smtClean="0">
                                  <a:latin typeface="Cambria Math"/>
                                  <a:ea typeface="楷体" panose="02010609060101010101" pitchFamily="49" charset="-122"/>
                                </a:rPr>
                                <m:t>(</m:t>
                              </m:r>
                              <m:sSub>
                                <m:sSubPr>
                                  <m:ctrlPr>
                                    <a:rPr lang="en-US" altLang="zh-CN" sz="2000" i="1">
                                      <a:latin typeface="Cambria Math" panose="02040503050406030204" pitchFamily="18" charset="0"/>
                                      <a:ea typeface="楷体" panose="02010609060101010101" pitchFamily="49" charset="-122"/>
                                    </a:rPr>
                                  </m:ctrlPr>
                                </m:sSubPr>
                                <m:e>
                                  <m:r>
                                    <a:rPr lang="en-US" altLang="zh-CN" sz="2000" b="1" i="1" smtClean="0">
                                      <a:latin typeface="Cambria Math"/>
                                      <a:ea typeface="楷体" panose="02010609060101010101" pitchFamily="49" charset="-122"/>
                                    </a:rPr>
                                    <m:t>𝒙</m:t>
                                  </m:r>
                                </m:e>
                                <m:sub>
                                  <m:r>
                                    <a:rPr lang="en-US" altLang="zh-CN" sz="2000" b="1" i="1" smtClean="0">
                                      <a:latin typeface="Cambria Math"/>
                                      <a:ea typeface="楷体" panose="02010609060101010101" pitchFamily="49" charset="-122"/>
                                    </a:rPr>
                                    <m:t>𝒔</m:t>
                                  </m:r>
                                </m:sub>
                              </m:sSub>
                              <m:r>
                                <a:rPr lang="en-US" altLang="zh-CN" sz="2000" b="1" i="1" smtClean="0">
                                  <a:latin typeface="Cambria Math"/>
                                  <a:ea typeface="楷体" panose="02010609060101010101" pitchFamily="49" charset="-122"/>
                                </a:rPr>
                                <m:t>,</m:t>
                              </m:r>
                              <m:sSub>
                                <m:sSubPr>
                                  <m:ctrlPr>
                                    <a:rPr lang="en-US" altLang="zh-CN" sz="2000" i="1" smtClean="0">
                                      <a:latin typeface="Cambria Math" panose="02040503050406030204" pitchFamily="18" charset="0"/>
                                      <a:ea typeface="楷体" panose="02010609060101010101" pitchFamily="49" charset="-122"/>
                                    </a:rPr>
                                  </m:ctrlPr>
                                </m:sSubPr>
                                <m:e>
                                  <m:r>
                                    <a:rPr lang="en-US" altLang="zh-CN" sz="2000" b="1" i="1" smtClean="0">
                                      <a:latin typeface="Cambria Math"/>
                                      <a:ea typeface="楷体" panose="02010609060101010101" pitchFamily="49" charset="-122"/>
                                    </a:rPr>
                                    <m:t>𝒚</m:t>
                                  </m:r>
                                </m:e>
                                <m:sub>
                                  <m:r>
                                    <a:rPr lang="en-US" altLang="zh-CN" sz="2000" b="1" i="1" smtClean="0">
                                      <a:latin typeface="Cambria Math"/>
                                      <a:ea typeface="楷体" panose="02010609060101010101" pitchFamily="49" charset="-122"/>
                                    </a:rPr>
                                    <m:t>𝒔</m:t>
                                  </m:r>
                                </m:sub>
                              </m:sSub>
                              <m:r>
                                <a:rPr lang="en-US" altLang="zh-CN" sz="2000" b="1" i="1" smtClean="0">
                                  <a:latin typeface="Cambria Math"/>
                                  <a:ea typeface="楷体" panose="02010609060101010101" pitchFamily="49" charset="-122"/>
                                </a:rPr>
                                <m:t>)</m:t>
                              </m:r>
                              <m:r>
                                <a:rPr lang="en-US" altLang="zh-CN" sz="2000" b="1" i="1" smtClean="0">
                                  <a:latin typeface="Cambria Math"/>
                                  <a:ea typeface="Cambria Math"/>
                                </a:rPr>
                                <m:t>∈</m:t>
                              </m:r>
                              <m:r>
                                <a:rPr lang="en-US" altLang="zh-CN" sz="2000" b="1" i="1" smtClean="0">
                                  <a:latin typeface="Cambria Math"/>
                                  <a:ea typeface="Cambria Math"/>
                                </a:rPr>
                                <m:t>𝑾</m:t>
                              </m:r>
                            </m:lim>
                          </m:limLow>
                        </m:fName>
                        <m:e>
                          <m:r>
                            <a:rPr lang="en-US" altLang="zh-CN" sz="2000" b="1" i="1" smtClean="0">
                              <a:latin typeface="Cambria Math"/>
                              <a:ea typeface="楷体" panose="02010609060101010101" pitchFamily="49" charset="-122"/>
                            </a:rPr>
                            <m:t>(</m:t>
                          </m:r>
                          <m:sSub>
                            <m:sSubPr>
                              <m:ctrlPr>
                                <a:rPr lang="en-US" altLang="zh-CN" sz="2000" i="1">
                                  <a:latin typeface="Cambria Math" panose="02040503050406030204" pitchFamily="18" charset="0"/>
                                  <a:ea typeface="楷体" panose="02010609060101010101" pitchFamily="49" charset="-122"/>
                                </a:rPr>
                              </m:ctrlPr>
                            </m:sSubPr>
                            <m:e>
                              <m:r>
                                <a:rPr lang="en-US" altLang="zh-CN" sz="2000" i="1">
                                  <a:latin typeface="Cambria Math"/>
                                  <a:ea typeface="楷体" panose="02010609060101010101" pitchFamily="49" charset="-122"/>
                                </a:rPr>
                                <m:t>𝒛</m:t>
                              </m:r>
                            </m:e>
                            <m:sub>
                              <m:r>
                                <a:rPr lang="en-US" altLang="zh-CN" sz="2000" b="1" i="1" smtClean="0">
                                  <a:latin typeface="Cambria Math"/>
                                  <a:ea typeface="楷体" panose="02010609060101010101" pitchFamily="49" charset="-122"/>
                                </a:rPr>
                                <m:t>𝒔</m:t>
                              </m:r>
                            </m:sub>
                          </m:sSub>
                          <m:r>
                            <a:rPr lang="en-US" altLang="zh-CN" sz="2000" b="1" i="1" smtClean="0">
                              <a:latin typeface="Cambria Math"/>
                              <a:ea typeface="楷体" panose="02010609060101010101" pitchFamily="49" charset="-122"/>
                            </a:rPr>
                            <m:t>)</m:t>
                          </m:r>
                        </m:e>
                      </m:func>
                    </m:oMath>
                  </m:oMathPara>
                </a14:m>
                <a:endParaRPr lang="zh-CN" altLang="en-US" sz="2000">
                  <a:latin typeface="微软雅黑" panose="020B0503020204020204" pitchFamily="34" charset="-122"/>
                  <a:ea typeface="微软雅黑" panose="020B0503020204020204" pitchFamily="34" charset="-122"/>
                </a:endParaRPr>
              </a:p>
            </p:txBody>
          </p:sp>
        </mc:Choice>
        <mc:Fallback xmlns="">
          <p:sp>
            <p:nvSpPr>
              <p:cNvPr id="29" name="矩形 28"/>
              <p:cNvSpPr>
                <a:spLocks noRot="1" noChangeAspect="1" noMove="1" noResize="1" noEditPoints="1" noAdjustHandles="1" noChangeArrowheads="1" noChangeShapeType="1" noTextEdit="1"/>
              </p:cNvSpPr>
              <p:nvPr/>
            </p:nvSpPr>
            <p:spPr>
              <a:xfrm>
                <a:off x="5204973" y="2420888"/>
                <a:ext cx="2175339" cy="532646"/>
              </a:xfrm>
              <a:prstGeom prst="rect">
                <a:avLst/>
              </a:prstGeom>
              <a:blipFill rotWithShape="1">
                <a:blip r:embed="rId5"/>
                <a:stretch>
                  <a:fillRect r="-1681" b="-14773"/>
                </a:stretch>
              </a:blipFill>
            </p:spPr>
            <p:txBody>
              <a:bodyPr/>
              <a:lstStyle/>
              <a:p>
                <a:r>
                  <a:rPr lang="zh-CN" altLang="en-US">
                    <a:noFill/>
                  </a:rPr>
                  <a:t> </a:t>
                </a:r>
              </a:p>
            </p:txBody>
          </p:sp>
        </mc:Fallback>
      </mc:AlternateContent>
      <p:sp>
        <p:nvSpPr>
          <p:cNvPr id="9" name="矩形 8"/>
          <p:cNvSpPr/>
          <p:nvPr/>
        </p:nvSpPr>
        <p:spPr>
          <a:xfrm>
            <a:off x="53854" y="3140968"/>
            <a:ext cx="9058209" cy="1015663"/>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zh-CN" sz="2000">
                <a:solidFill>
                  <a:srgbClr val="FF0000"/>
                </a:solidFill>
                <a:latin typeface="微软雅黑" panose="020B0503020204020204" pitchFamily="34" charset="-122"/>
                <a:ea typeface="微软雅黑" panose="020B0503020204020204" pitchFamily="34" charset="-122"/>
              </a:rPr>
              <a:t>W </a:t>
            </a:r>
            <a:r>
              <a:rPr lang="zh-CN" altLang="en-US" sz="2000">
                <a:solidFill>
                  <a:srgbClr val="FF0000"/>
                </a:solidFill>
                <a:latin typeface="微软雅黑" panose="020B0503020204020204" pitchFamily="34" charset="-122"/>
                <a:ea typeface="微软雅黑" panose="020B0503020204020204" pitchFamily="34" charset="-122"/>
              </a:rPr>
              <a:t>为邻域窗口</a:t>
            </a:r>
            <a:r>
              <a:rPr lang="zh-CN" altLang="en-US" sz="2000">
                <a:latin typeface="微软雅黑" panose="020B0503020204020204" pitchFamily="34" charset="-122"/>
                <a:ea typeface="微软雅黑" panose="020B0503020204020204" pitchFamily="34" charset="-122"/>
              </a:rPr>
              <a:t>，窗口的形状可以是</a:t>
            </a:r>
            <a:r>
              <a:rPr lang="zh-CN" altLang="en-US" sz="2000">
                <a:solidFill>
                  <a:srgbClr val="FF0000"/>
                </a:solidFill>
                <a:latin typeface="微软雅黑" panose="020B0503020204020204" pitchFamily="34" charset="-122"/>
                <a:ea typeface="微软雅黑" panose="020B0503020204020204" pitchFamily="34" charset="-122"/>
              </a:rPr>
              <a:t>一维、二维方形</a:t>
            </a:r>
            <a:r>
              <a:rPr lang="zh-CN" altLang="en-US" sz="2000">
                <a:latin typeface="微软雅黑" panose="020B0503020204020204" pitchFamily="34" charset="-122"/>
                <a:ea typeface="微软雅黑" panose="020B0503020204020204" pitchFamily="34" charset="-122"/>
              </a:rPr>
              <a:t>或</a:t>
            </a:r>
            <a:r>
              <a:rPr lang="zh-CN" altLang="en-US" sz="2000">
                <a:solidFill>
                  <a:srgbClr val="FF0000"/>
                </a:solidFill>
                <a:latin typeface="微软雅黑" panose="020B0503020204020204" pitchFamily="34" charset="-122"/>
                <a:ea typeface="微软雅黑" panose="020B0503020204020204" pitchFamily="34" charset="-122"/>
              </a:rPr>
              <a:t>其它形状。</a:t>
            </a:r>
            <a:endParaRPr lang="en-US" altLang="zh-CN" sz="200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膨胀操作是</a:t>
            </a:r>
            <a:r>
              <a:rPr lang="zh-CN" altLang="en-US" sz="2000">
                <a:solidFill>
                  <a:srgbClr val="FF0000"/>
                </a:solidFill>
                <a:latin typeface="微软雅黑" panose="020B0503020204020204" pitchFamily="34" charset="-122"/>
                <a:ea typeface="微软雅黑" panose="020B0503020204020204" pitchFamily="34" charset="-122"/>
              </a:rPr>
              <a:t>高度提升</a:t>
            </a:r>
            <a:r>
              <a:rPr lang="zh-CN" altLang="en-US" sz="2000">
                <a:latin typeface="微软雅黑" panose="020B0503020204020204" pitchFamily="34" charset="-122"/>
                <a:ea typeface="微软雅黑" panose="020B0503020204020204" pitchFamily="34" charset="-122"/>
              </a:rPr>
              <a:t>为</a:t>
            </a:r>
            <a:r>
              <a:rPr lang="en-US" altLang="zh-CN" sz="200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邻域内的最高值；腐蚀将</a:t>
            </a:r>
            <a:r>
              <a:rPr lang="zh-CN" altLang="en-US" sz="2000">
                <a:solidFill>
                  <a:srgbClr val="FF0000"/>
                </a:solidFill>
                <a:latin typeface="微软雅黑" panose="020B0503020204020204" pitchFamily="34" charset="-122"/>
                <a:ea typeface="微软雅黑" panose="020B0503020204020204" pitchFamily="34" charset="-122"/>
              </a:rPr>
              <a:t>高度降低</a:t>
            </a:r>
            <a:r>
              <a:rPr lang="zh-CN" altLang="en-US" sz="2000">
                <a:latin typeface="微软雅黑" panose="020B0503020204020204" pitchFamily="34" charset="-122"/>
                <a:ea typeface="微软雅黑" panose="020B0503020204020204" pitchFamily="34" charset="-122"/>
              </a:rPr>
              <a:t>为邻域内的最低值。</a:t>
            </a:r>
          </a:p>
        </p:txBody>
      </p:sp>
      <p:sp>
        <p:nvSpPr>
          <p:cNvPr id="10" name="矩形 9"/>
          <p:cNvSpPr/>
          <p:nvPr/>
        </p:nvSpPr>
        <p:spPr>
          <a:xfrm>
            <a:off x="1191772" y="2488182"/>
            <a:ext cx="700833" cy="400110"/>
          </a:xfrm>
          <a:prstGeom prst="rect">
            <a:avLst/>
          </a:prstGeom>
        </p:spPr>
        <p:txBody>
          <a:bodyPr wrap="none">
            <a:spAutoFit/>
          </a:bodyPr>
          <a:lstStyle/>
          <a:p>
            <a:r>
              <a:rPr lang="zh-CN" altLang="en-US" sz="2000">
                <a:solidFill>
                  <a:srgbClr val="0000FF"/>
                </a:solidFill>
                <a:latin typeface="微软雅黑" panose="020B0503020204020204" pitchFamily="34" charset="-122"/>
                <a:ea typeface="微软雅黑" panose="020B0503020204020204" pitchFamily="34" charset="-122"/>
              </a:rPr>
              <a:t>膨胀</a:t>
            </a:r>
          </a:p>
        </p:txBody>
      </p:sp>
      <p:sp>
        <p:nvSpPr>
          <p:cNvPr id="11" name="矩形 10"/>
          <p:cNvSpPr/>
          <p:nvPr/>
        </p:nvSpPr>
        <p:spPr>
          <a:xfrm>
            <a:off x="4566523" y="2459704"/>
            <a:ext cx="700833" cy="400110"/>
          </a:xfrm>
          <a:prstGeom prst="rect">
            <a:avLst/>
          </a:prstGeom>
        </p:spPr>
        <p:txBody>
          <a:bodyPr wrap="none">
            <a:spAutoFit/>
          </a:bodyPr>
          <a:lstStyle/>
          <a:p>
            <a:r>
              <a:rPr lang="zh-CN" altLang="en-US" sz="2000">
                <a:solidFill>
                  <a:srgbClr val="0000FF"/>
                </a:solidFill>
                <a:latin typeface="微软雅黑" panose="020B0503020204020204" pitchFamily="34" charset="-122"/>
                <a:ea typeface="微软雅黑" panose="020B0503020204020204" pitchFamily="34" charset="-122"/>
              </a:rPr>
              <a:t>腐蚀</a:t>
            </a:r>
          </a:p>
        </p:txBody>
      </p:sp>
      <p:pic>
        <p:nvPicPr>
          <p:cNvPr id="7886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54" y="4181521"/>
            <a:ext cx="4454448" cy="2613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61"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4443" y="4209472"/>
            <a:ext cx="4488554" cy="2527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p:cNvSpPr/>
          <p:nvPr/>
        </p:nvSpPr>
        <p:spPr>
          <a:xfrm>
            <a:off x="-4696" y="692696"/>
            <a:ext cx="8897176"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2.3 </a:t>
            </a:r>
            <a:r>
              <a:rPr lang="zh-CN" altLang="en-US" sz="2400">
                <a:solidFill>
                  <a:schemeClr val="tx1"/>
                </a:solidFill>
                <a:latin typeface="微软雅黑" panose="020B0503020204020204" pitchFamily="34" charset="-122"/>
                <a:ea typeface="微软雅黑" panose="020B0503020204020204" pitchFamily="34" charset="-122"/>
              </a:rPr>
              <a:t>基于数学形态学的滤波方法</a:t>
            </a:r>
            <a:endParaRPr lang="en-US" altLang="zh-CN" sz="2400">
              <a:solidFill>
                <a:schemeClr val="tx1"/>
              </a:solidFill>
              <a:latin typeface="微软雅黑" panose="020B0503020204020204" pitchFamily="34" charset="-122"/>
              <a:ea typeface="微软雅黑" panose="020B0503020204020204" pitchFamily="34" charset="-122"/>
            </a:endParaRPr>
          </a:p>
        </p:txBody>
      </p:sp>
      <p:grpSp>
        <p:nvGrpSpPr>
          <p:cNvPr id="16" name="Group 3"/>
          <p:cNvGrpSpPr>
            <a:grpSpLocks/>
          </p:cNvGrpSpPr>
          <p:nvPr/>
        </p:nvGrpSpPr>
        <p:grpSpPr bwMode="auto">
          <a:xfrm>
            <a:off x="112075" y="44624"/>
            <a:ext cx="9035889" cy="647700"/>
            <a:chOff x="113" y="119"/>
            <a:chExt cx="5578" cy="408"/>
          </a:xfrm>
        </p:grpSpPr>
        <p:sp>
          <p:nvSpPr>
            <p:cNvPr id="17"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二、点云滤波</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18"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7347B80C-AA43-4929-B396-1C9CA25DAE9E}" type="slidenum">
              <a:rPr lang="en-US" altLang="zh-CN" smtClean="0"/>
              <a:pPr/>
              <a:t>23</a:t>
            </a:fld>
            <a:r>
              <a:rPr lang="en-US" altLang="zh-CN"/>
              <a:t>/92</a:t>
            </a:r>
          </a:p>
        </p:txBody>
      </p:sp>
    </p:spTree>
    <p:extLst>
      <p:ext uri="{BB962C8B-B14F-4D97-AF65-F5344CB8AC3E}">
        <p14:creationId xmlns:p14="http://schemas.microsoft.com/office/powerpoint/2010/main" val="1614991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98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1" y="1304219"/>
            <a:ext cx="9061357" cy="494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4696" y="692696"/>
            <a:ext cx="8897176"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2.3 </a:t>
            </a:r>
            <a:r>
              <a:rPr lang="zh-CN" altLang="en-US" sz="2400">
                <a:solidFill>
                  <a:schemeClr val="tx1"/>
                </a:solidFill>
                <a:latin typeface="微软雅黑" panose="020B0503020204020204" pitchFamily="34" charset="-122"/>
                <a:ea typeface="微软雅黑" panose="020B0503020204020204" pitchFamily="34" charset="-122"/>
              </a:rPr>
              <a:t>基于数学形态学的滤波方法</a:t>
            </a:r>
            <a:endParaRPr lang="en-US" altLang="zh-CN" sz="2400">
              <a:solidFill>
                <a:schemeClr val="tx1"/>
              </a:solidFill>
              <a:latin typeface="微软雅黑" panose="020B0503020204020204" pitchFamily="34" charset="-122"/>
              <a:ea typeface="微软雅黑" panose="020B0503020204020204" pitchFamily="34" charset="-122"/>
            </a:endParaRPr>
          </a:p>
        </p:txBody>
      </p:sp>
      <p:grpSp>
        <p:nvGrpSpPr>
          <p:cNvPr id="15" name="Group 3"/>
          <p:cNvGrpSpPr>
            <a:grpSpLocks/>
          </p:cNvGrpSpPr>
          <p:nvPr/>
        </p:nvGrpSpPr>
        <p:grpSpPr bwMode="auto">
          <a:xfrm>
            <a:off x="112075" y="44624"/>
            <a:ext cx="9035889" cy="647700"/>
            <a:chOff x="113" y="119"/>
            <a:chExt cx="5578" cy="408"/>
          </a:xfrm>
        </p:grpSpPr>
        <p:sp>
          <p:nvSpPr>
            <p:cNvPr id="16"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二、点云滤波</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17"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7347B80C-AA43-4929-B396-1C9CA25DAE9E}" type="slidenum">
              <a:rPr lang="en-US" altLang="zh-CN" smtClean="0"/>
              <a:pPr/>
              <a:t>24</a:t>
            </a:fld>
            <a:r>
              <a:rPr lang="en-US" altLang="zh-CN"/>
              <a:t>/92</a:t>
            </a:r>
          </a:p>
        </p:txBody>
      </p:sp>
    </p:spTree>
    <p:extLst>
      <p:ext uri="{BB962C8B-B14F-4D97-AF65-F5344CB8AC3E}">
        <p14:creationId xmlns:p14="http://schemas.microsoft.com/office/powerpoint/2010/main" val="1963088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3" name="Group 3"/>
          <p:cNvGrpSpPr>
            <a:grpSpLocks/>
          </p:cNvGrpSpPr>
          <p:nvPr/>
        </p:nvGrpSpPr>
        <p:grpSpPr bwMode="auto">
          <a:xfrm>
            <a:off x="112075" y="44624"/>
            <a:ext cx="9035889" cy="647700"/>
            <a:chOff x="113" y="119"/>
            <a:chExt cx="5578" cy="408"/>
          </a:xfrm>
        </p:grpSpPr>
        <p:sp>
          <p:nvSpPr>
            <p:cNvPr id="35"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三、点云精简</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36"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9" name="矩形 8"/>
          <p:cNvSpPr/>
          <p:nvPr/>
        </p:nvSpPr>
        <p:spPr>
          <a:xfrm>
            <a:off x="7899" y="692324"/>
            <a:ext cx="8874733" cy="1422954"/>
          </a:xfrm>
          <a:prstGeom prst="rect">
            <a:avLst/>
          </a:prstGeom>
        </p:spPr>
        <p:txBody>
          <a:bodyPr wrap="square">
            <a:spAutoFit/>
          </a:bodyPr>
          <a:lstStyle/>
          <a:p>
            <a:pPr>
              <a:lnSpc>
                <a:spcPct val="150000"/>
              </a:lnSpc>
            </a:pPr>
            <a:r>
              <a:rPr lang="zh-CN" altLang="en-US" sz="2000" dirty="0">
                <a:solidFill>
                  <a:srgbClr val="0000FF"/>
                </a:solidFill>
                <a:latin typeface="微软雅黑" panose="020B0503020204020204" pitchFamily="34" charset="-122"/>
                <a:ea typeface="微软雅黑" panose="020B0503020204020204" pitchFamily="34" charset="-122"/>
              </a:rPr>
              <a:t>概念与目的：</a:t>
            </a:r>
            <a:r>
              <a:rPr lang="zh-CN" altLang="en-US" sz="2000" dirty="0">
                <a:solidFill>
                  <a:schemeClr val="tx1"/>
                </a:solidFill>
                <a:latin typeface="微软雅黑" panose="020B0503020204020204" pitchFamily="34" charset="-122"/>
                <a:ea typeface="微软雅黑" panose="020B0503020204020204" pitchFamily="34" charset="-122"/>
              </a:rPr>
              <a:t>原始数据量庞大，数据点密集，直接进行曲面重构或三角网格化，三角面片的数量巨大，增加</a:t>
            </a:r>
            <a:r>
              <a:rPr lang="zh-CN" altLang="en-US" sz="2000" dirty="0">
                <a:solidFill>
                  <a:srgbClr val="C00000"/>
                </a:solidFill>
                <a:latin typeface="微软雅黑" panose="020B0503020204020204" pitchFamily="34" charset="-122"/>
                <a:ea typeface="微软雅黑" panose="020B0503020204020204" pitchFamily="34" charset="-122"/>
              </a:rPr>
              <a:t>计算时间</a:t>
            </a:r>
            <a:r>
              <a:rPr lang="zh-CN" altLang="en-US" sz="2000" dirty="0">
                <a:solidFill>
                  <a:schemeClr val="tx1"/>
                </a:solidFill>
                <a:latin typeface="微软雅黑" panose="020B0503020204020204" pitchFamily="34" charset="-122"/>
                <a:ea typeface="微软雅黑" panose="020B0503020204020204" pitchFamily="34" charset="-122"/>
              </a:rPr>
              <a:t>；数据过细影响重构曲面的</a:t>
            </a:r>
            <a:r>
              <a:rPr lang="zh-CN" altLang="en-US" sz="2000" dirty="0">
                <a:solidFill>
                  <a:srgbClr val="C00000"/>
                </a:solidFill>
                <a:latin typeface="微软雅黑" panose="020B0503020204020204" pitchFamily="34" charset="-122"/>
                <a:ea typeface="微软雅黑" panose="020B0503020204020204" pitchFamily="34" charset="-122"/>
              </a:rPr>
              <a:t>光滑性</a:t>
            </a:r>
            <a:r>
              <a:rPr lang="zh-CN" altLang="en-US" sz="2000" dirty="0">
                <a:solidFill>
                  <a:schemeClr val="tx1"/>
                </a:solidFill>
                <a:latin typeface="微软雅黑" panose="020B0503020204020204" pitchFamily="34" charset="-122"/>
                <a:ea typeface="微软雅黑" panose="020B0503020204020204" pitchFamily="34" charset="-122"/>
              </a:rPr>
              <a:t>。以</a:t>
            </a:r>
            <a:r>
              <a:rPr lang="zh-CN" altLang="en-US" sz="2000" dirty="0">
                <a:solidFill>
                  <a:srgbClr val="C00000"/>
                </a:solidFill>
                <a:latin typeface="微软雅黑" panose="020B0503020204020204" pitchFamily="34" charset="-122"/>
                <a:ea typeface="微软雅黑" panose="020B0503020204020204" pitchFamily="34" charset="-122"/>
              </a:rPr>
              <a:t>较少数量</a:t>
            </a:r>
            <a:r>
              <a:rPr lang="zh-CN" altLang="en-US" sz="2000" dirty="0">
                <a:solidFill>
                  <a:schemeClr val="tx1"/>
                </a:solidFill>
                <a:latin typeface="微软雅黑" panose="020B0503020204020204" pitchFamily="34" charset="-122"/>
                <a:ea typeface="微软雅黑" panose="020B0503020204020204" pitchFamily="34" charset="-122"/>
              </a:rPr>
              <a:t>的点来</a:t>
            </a:r>
            <a:r>
              <a:rPr lang="zh-CN" altLang="en-US" sz="2000" dirty="0">
                <a:solidFill>
                  <a:srgbClr val="C00000"/>
                </a:solidFill>
                <a:latin typeface="微软雅黑" panose="020B0503020204020204" pitchFamily="34" charset="-122"/>
                <a:ea typeface="微软雅黑" panose="020B0503020204020204" pitchFamily="34" charset="-122"/>
              </a:rPr>
              <a:t>逼近</a:t>
            </a:r>
            <a:r>
              <a:rPr lang="zh-CN" altLang="en-US" sz="2000" dirty="0">
                <a:solidFill>
                  <a:schemeClr val="tx1"/>
                </a:solidFill>
                <a:latin typeface="微软雅黑" panose="020B0503020204020204" pitchFamily="34" charset="-122"/>
                <a:ea typeface="微软雅黑" panose="020B0503020204020204" pitchFamily="34" charset="-122"/>
              </a:rPr>
              <a:t>原始点云模型的过程就称为点云精简。</a:t>
            </a:r>
            <a:endParaRPr lang="zh-CN" altLang="en-US" sz="2000" b="0" dirty="0">
              <a:solidFill>
                <a:schemeClr val="tx1"/>
              </a:solidFill>
              <a:latin typeface="微软雅黑" panose="020B0503020204020204" pitchFamily="34" charset="-122"/>
              <a:ea typeface="微软雅黑" panose="020B0503020204020204" pitchFamily="34" charset="-122"/>
            </a:endParaRPr>
          </a:p>
        </p:txBody>
      </p:sp>
      <p:pic>
        <p:nvPicPr>
          <p:cNvPr id="1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5695" y="4129633"/>
            <a:ext cx="4020993"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07504" y="4653136"/>
            <a:ext cx="8064896" cy="1477328"/>
          </a:xfrm>
          <a:prstGeom prst="rect">
            <a:avLst/>
          </a:prstGeom>
        </p:spPr>
        <p:txBody>
          <a:bodyPr wrap="square">
            <a:spAutoFit/>
          </a:bodyPr>
          <a:lstStyle/>
          <a:p>
            <a:pPr>
              <a:lnSpc>
                <a:spcPct val="150000"/>
              </a:lnSpc>
            </a:pPr>
            <a:r>
              <a:rPr lang="zh-CN" altLang="en-US" sz="2000" dirty="0">
                <a:solidFill>
                  <a:srgbClr val="0000FF"/>
                </a:solidFill>
                <a:latin typeface="微软雅黑" panose="020B0503020204020204" pitchFamily="34" charset="-122"/>
                <a:ea typeface="微软雅黑" panose="020B0503020204020204" pitchFamily="34" charset="-122"/>
              </a:rPr>
              <a:t>算法设计约束与思路：</a:t>
            </a:r>
            <a:endParaRPr lang="en-US" altLang="zh-CN" sz="2000" dirty="0">
              <a:solidFill>
                <a:srgbClr val="0000FF"/>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n"/>
            </a:pPr>
            <a:r>
              <a:rPr lang="zh-CN" altLang="en-US" sz="2000" dirty="0">
                <a:solidFill>
                  <a:schemeClr val="tx1"/>
                </a:solidFill>
                <a:latin typeface="微软雅黑" panose="020B0503020204020204" pitchFamily="34" charset="-122"/>
                <a:ea typeface="微软雅黑" panose="020B0503020204020204" pitchFamily="34" charset="-122"/>
              </a:rPr>
              <a:t>给定冗余误差阈值计算最小采样数分布；</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n"/>
            </a:pPr>
            <a:r>
              <a:rPr lang="zh-CN" altLang="en-US" sz="2000" dirty="0">
                <a:solidFill>
                  <a:schemeClr val="tx1"/>
                </a:solidFill>
                <a:latin typeface="微软雅黑" panose="020B0503020204020204" pitchFamily="34" charset="-122"/>
                <a:ea typeface="微软雅黑" panose="020B0503020204020204" pitchFamily="34" charset="-122"/>
              </a:rPr>
              <a:t>给定目标采样点数据搜索最小误差分布。</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18" name="矩形 17"/>
          <p:cNvSpPr/>
          <p:nvPr/>
        </p:nvSpPr>
        <p:spPr>
          <a:xfrm>
            <a:off x="107504" y="2426112"/>
            <a:ext cx="8964038" cy="1938992"/>
          </a:xfrm>
          <a:prstGeom prst="rect">
            <a:avLst/>
          </a:prstGeom>
        </p:spPr>
        <p:txBody>
          <a:bodyPr wrap="square">
            <a:spAutoFit/>
          </a:bodyPr>
          <a:lstStyle/>
          <a:p>
            <a:pPr>
              <a:lnSpc>
                <a:spcPct val="150000"/>
              </a:lnSpc>
            </a:pPr>
            <a:r>
              <a:rPr lang="zh-CN" altLang="en-US" sz="2000" dirty="0">
                <a:solidFill>
                  <a:srgbClr val="0000FF"/>
                </a:solidFill>
                <a:latin typeface="微软雅黑" panose="020B0503020204020204" pitchFamily="34" charset="-122"/>
                <a:ea typeface="微软雅黑" panose="020B0503020204020204" pitchFamily="34" charset="-122"/>
              </a:rPr>
              <a:t>算法评估度量：</a:t>
            </a:r>
            <a:endParaRPr lang="en-US" altLang="zh-CN" sz="2000" dirty="0">
              <a:solidFill>
                <a:srgbClr val="0000FF"/>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n"/>
            </a:pPr>
            <a:r>
              <a:rPr lang="zh-CN" altLang="en-US" sz="2000" dirty="0">
                <a:solidFill>
                  <a:srgbClr val="C00000"/>
                </a:solidFill>
                <a:latin typeface="微软雅黑" panose="020B0503020204020204" pitchFamily="34" charset="-122"/>
                <a:ea typeface="微软雅黑" panose="020B0503020204020204" pitchFamily="34" charset="-122"/>
              </a:rPr>
              <a:t>精度：</a:t>
            </a:r>
            <a:r>
              <a:rPr lang="zh-CN" altLang="en-US" sz="2000" dirty="0">
                <a:solidFill>
                  <a:schemeClr val="tx1"/>
                </a:solidFill>
                <a:latin typeface="微软雅黑" panose="020B0503020204020204" pitchFamily="34" charset="-122"/>
                <a:ea typeface="微软雅黑" panose="020B0503020204020204" pitchFamily="34" charset="-122"/>
              </a:rPr>
              <a:t>依据精简数据重建所得表面与真实表面差别要尽可能小，保持原特征。</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lvl="1" indent="-342900">
              <a:lnSpc>
                <a:spcPct val="150000"/>
              </a:lnSpc>
              <a:buFont typeface="Wingdings" panose="05000000000000000000" pitchFamily="2" charset="2"/>
              <a:buChar char="n"/>
            </a:pPr>
            <a:r>
              <a:rPr lang="zh-CN" altLang="en-US" sz="2000" dirty="0">
                <a:solidFill>
                  <a:srgbClr val="C00000"/>
                </a:solidFill>
                <a:latin typeface="微软雅黑" panose="020B0503020204020204" pitchFamily="34" charset="-122"/>
                <a:ea typeface="微软雅黑" panose="020B0503020204020204" pitchFamily="34" charset="-122"/>
              </a:rPr>
              <a:t>简度：</a:t>
            </a:r>
            <a:r>
              <a:rPr lang="zh-CN" altLang="en-US" sz="2000" dirty="0">
                <a:solidFill>
                  <a:schemeClr val="tx1"/>
                </a:solidFill>
                <a:latin typeface="微软雅黑" panose="020B0503020204020204" pitchFamily="34" charset="-122"/>
                <a:ea typeface="微软雅黑" panose="020B0503020204020204" pitchFamily="34" charset="-122"/>
              </a:rPr>
              <a:t>精简后的三维点云数目尽可能少。</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lvl="1" indent="-342900">
              <a:lnSpc>
                <a:spcPct val="150000"/>
              </a:lnSpc>
              <a:buFont typeface="Wingdings" panose="05000000000000000000" pitchFamily="2" charset="2"/>
              <a:buChar char="n"/>
            </a:pPr>
            <a:r>
              <a:rPr lang="zh-CN" altLang="en-US" sz="2000" dirty="0">
                <a:solidFill>
                  <a:srgbClr val="C00000"/>
                </a:solidFill>
                <a:latin typeface="微软雅黑" panose="020B0503020204020204" pitchFamily="34" charset="-122"/>
                <a:ea typeface="微软雅黑" panose="020B0503020204020204" pitchFamily="34" charset="-122"/>
              </a:rPr>
              <a:t>速度：</a:t>
            </a:r>
            <a:r>
              <a:rPr lang="zh-CN" altLang="en-US" sz="2000" dirty="0">
                <a:solidFill>
                  <a:schemeClr val="tx1"/>
                </a:solidFill>
                <a:latin typeface="微软雅黑" panose="020B0503020204020204" pitchFamily="34" charset="-122"/>
                <a:ea typeface="微软雅黑" panose="020B0503020204020204" pitchFamily="34" charset="-122"/>
              </a:rPr>
              <a:t>精简过程时间短、速度快，</a:t>
            </a:r>
          </a:p>
        </p:txBody>
      </p:sp>
      <p:sp>
        <p:nvSpPr>
          <p:cNvPr id="6" name="灯片编号占位符 5"/>
          <p:cNvSpPr>
            <a:spLocks noGrp="1"/>
          </p:cNvSpPr>
          <p:nvPr>
            <p:ph type="sldNum" sz="quarter" idx="12"/>
          </p:nvPr>
        </p:nvSpPr>
        <p:spPr/>
        <p:txBody>
          <a:bodyPr/>
          <a:lstStyle/>
          <a:p>
            <a:fld id="{7347B80C-AA43-4929-B396-1C9CA25DAE9E}" type="slidenum">
              <a:rPr lang="en-US" altLang="zh-CN" smtClean="0"/>
              <a:pPr/>
              <a:t>25</a:t>
            </a:fld>
            <a:r>
              <a:rPr lang="en-US" altLang="zh-CN"/>
              <a:t>/92</a:t>
            </a:r>
          </a:p>
        </p:txBody>
      </p:sp>
    </p:spTree>
    <p:extLst>
      <p:ext uri="{BB962C8B-B14F-4D97-AF65-F5344CB8AC3E}">
        <p14:creationId xmlns:p14="http://schemas.microsoft.com/office/powerpoint/2010/main" val="410945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TextBox 1"/>
          <p:cNvSpPr txBox="1"/>
          <p:nvPr/>
        </p:nvSpPr>
        <p:spPr>
          <a:xfrm>
            <a:off x="2199413" y="908720"/>
            <a:ext cx="4464496" cy="400110"/>
          </a:xfrm>
          <a:prstGeom prst="rect">
            <a:avLst/>
          </a:prstGeom>
          <a:noFill/>
          <a:ln w="28575">
            <a:solidFill>
              <a:schemeClr val="tx1"/>
            </a:solidFill>
          </a:ln>
        </p:spPr>
        <p:txBody>
          <a:bodyPr wrap="square" rtlCol="0">
            <a:spAutoFit/>
          </a:bodyPr>
          <a:lstStyle/>
          <a:p>
            <a:pPr algn="ctr"/>
            <a:r>
              <a:rPr lang="zh-CN" altLang="en-US" sz="2000">
                <a:latin typeface="微软雅黑" panose="020B0503020204020204" pitchFamily="34" charset="-122"/>
                <a:ea typeface="微软雅黑" panose="020B0503020204020204" pitchFamily="34" charset="-122"/>
              </a:rPr>
              <a:t>根据点云的数据类型分类</a:t>
            </a:r>
          </a:p>
        </p:txBody>
      </p:sp>
      <p:sp>
        <p:nvSpPr>
          <p:cNvPr id="10" name="TextBox 9"/>
          <p:cNvSpPr txBox="1"/>
          <p:nvPr/>
        </p:nvSpPr>
        <p:spPr>
          <a:xfrm>
            <a:off x="172164" y="1757953"/>
            <a:ext cx="3199134" cy="720079"/>
          </a:xfrm>
          <a:prstGeom prst="rect">
            <a:avLst/>
          </a:prstGeom>
          <a:noFill/>
          <a:ln w="28575">
            <a:solidFill>
              <a:schemeClr val="tx1"/>
            </a:solidFill>
          </a:ln>
        </p:spPr>
        <p:txBody>
          <a:bodyPr wrap="square" rtlCol="0" anchor="ctr">
            <a:noAutofit/>
          </a:bodyPr>
          <a:lstStyle/>
          <a:p>
            <a:pPr algn="ctr"/>
            <a:r>
              <a:rPr lang="zh-CN" altLang="en-US" sz="2000">
                <a:latin typeface="微软雅黑" panose="020B0503020204020204" pitchFamily="34" charset="-122"/>
                <a:ea typeface="微软雅黑" panose="020B0503020204020204" pitchFamily="34" charset="-122"/>
              </a:rPr>
              <a:t>散乱点云精简方法</a:t>
            </a:r>
          </a:p>
        </p:txBody>
      </p:sp>
      <p:sp>
        <p:nvSpPr>
          <p:cNvPr id="11" name="TextBox 10"/>
          <p:cNvSpPr txBox="1"/>
          <p:nvPr/>
        </p:nvSpPr>
        <p:spPr>
          <a:xfrm>
            <a:off x="3654690" y="1757953"/>
            <a:ext cx="1556756" cy="720079"/>
          </a:xfrm>
          <a:prstGeom prst="rect">
            <a:avLst/>
          </a:prstGeom>
          <a:noFill/>
          <a:ln w="28575">
            <a:solidFill>
              <a:schemeClr val="tx1"/>
            </a:solidFill>
          </a:ln>
        </p:spPr>
        <p:txBody>
          <a:bodyPr wrap="square" rtlCol="0" anchor="ctr">
            <a:noAutofit/>
          </a:bodyPr>
          <a:lstStyle/>
          <a:p>
            <a:pPr algn="ctr"/>
            <a:r>
              <a:rPr lang="zh-CN" altLang="en-US" sz="2000">
                <a:latin typeface="微软雅黑" panose="020B0503020204020204" pitchFamily="34" charset="-122"/>
                <a:ea typeface="微软雅黑" panose="020B0503020204020204" pitchFamily="34" charset="-122"/>
              </a:rPr>
              <a:t>三角网格点云精简方法</a:t>
            </a:r>
          </a:p>
        </p:txBody>
      </p:sp>
      <p:sp>
        <p:nvSpPr>
          <p:cNvPr id="12" name="TextBox 11"/>
          <p:cNvSpPr txBox="1"/>
          <p:nvPr/>
        </p:nvSpPr>
        <p:spPr>
          <a:xfrm>
            <a:off x="5531538" y="1725579"/>
            <a:ext cx="1512168" cy="752453"/>
          </a:xfrm>
          <a:prstGeom prst="rect">
            <a:avLst/>
          </a:prstGeom>
          <a:noFill/>
          <a:ln w="28575">
            <a:solidFill>
              <a:schemeClr val="tx1"/>
            </a:solidFill>
          </a:ln>
        </p:spPr>
        <p:txBody>
          <a:bodyPr wrap="square" rtlCol="0" anchor="ctr">
            <a:noAutofit/>
          </a:bodyPr>
          <a:lstStyle/>
          <a:p>
            <a:pPr algn="ctr"/>
            <a:r>
              <a:rPr lang="zh-CN" altLang="en-US" sz="2000">
                <a:latin typeface="微软雅黑" panose="020B0503020204020204" pitchFamily="34" charset="-122"/>
                <a:ea typeface="微软雅黑" panose="020B0503020204020204" pitchFamily="34" charset="-122"/>
              </a:rPr>
              <a:t>多边形点云精简方法</a:t>
            </a:r>
          </a:p>
        </p:txBody>
      </p:sp>
      <p:sp>
        <p:nvSpPr>
          <p:cNvPr id="28" name="TextBox 27"/>
          <p:cNvSpPr txBox="1"/>
          <p:nvPr/>
        </p:nvSpPr>
        <p:spPr>
          <a:xfrm>
            <a:off x="7576640" y="1725578"/>
            <a:ext cx="1459856" cy="752453"/>
          </a:xfrm>
          <a:prstGeom prst="rect">
            <a:avLst/>
          </a:prstGeom>
          <a:noFill/>
          <a:ln w="28575">
            <a:solidFill>
              <a:schemeClr val="tx1"/>
            </a:solidFill>
          </a:ln>
        </p:spPr>
        <p:txBody>
          <a:bodyPr wrap="square" rtlCol="0" anchor="ctr">
            <a:noAutofit/>
          </a:bodyPr>
          <a:lstStyle/>
          <a:p>
            <a:pPr algn="ctr"/>
            <a:r>
              <a:rPr lang="zh-CN" altLang="en-US" sz="2000">
                <a:latin typeface="微软雅黑" panose="020B0503020204020204" pitchFamily="34" charset="-122"/>
                <a:ea typeface="微软雅黑" panose="020B0503020204020204" pitchFamily="34" charset="-122"/>
              </a:rPr>
              <a:t>扫描线点云精简方法</a:t>
            </a:r>
          </a:p>
        </p:txBody>
      </p:sp>
      <p:cxnSp>
        <p:nvCxnSpPr>
          <p:cNvPr id="5" name="肘形连接符 4"/>
          <p:cNvCxnSpPr>
            <a:stCxn id="2" idx="2"/>
            <a:endCxn id="10" idx="0"/>
          </p:cNvCxnSpPr>
          <p:nvPr/>
        </p:nvCxnSpPr>
        <p:spPr bwMode="auto">
          <a:xfrm rot="5400000">
            <a:off x="2877135" y="203426"/>
            <a:ext cx="449123" cy="2659930"/>
          </a:xfrm>
          <a:prstGeom prst="bentConnector3">
            <a:avLst>
              <a:gd name="adj1" fmla="val 46159"/>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 name="肘形连接符 6"/>
          <p:cNvCxnSpPr>
            <a:stCxn id="2" idx="2"/>
            <a:endCxn id="28" idx="0"/>
          </p:cNvCxnSpPr>
          <p:nvPr/>
        </p:nvCxnSpPr>
        <p:spPr bwMode="auto">
          <a:xfrm rot="16200000" flipH="1">
            <a:off x="6160740" y="-420250"/>
            <a:ext cx="416748" cy="3874907"/>
          </a:xfrm>
          <a:prstGeom prst="bentConnector3">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 name="肘形连接符 29"/>
          <p:cNvCxnSpPr>
            <a:stCxn id="2" idx="2"/>
            <a:endCxn id="12" idx="0"/>
          </p:cNvCxnSpPr>
          <p:nvPr/>
        </p:nvCxnSpPr>
        <p:spPr bwMode="auto">
          <a:xfrm rot="16200000" flipH="1">
            <a:off x="5151267" y="589223"/>
            <a:ext cx="416749" cy="1855961"/>
          </a:xfrm>
          <a:prstGeom prst="bentConnector3">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2" name="肘形连接符 31"/>
          <p:cNvCxnSpPr>
            <a:stCxn id="2" idx="2"/>
            <a:endCxn id="11" idx="0"/>
          </p:cNvCxnSpPr>
          <p:nvPr/>
        </p:nvCxnSpPr>
        <p:spPr bwMode="auto">
          <a:xfrm rot="16200000" flipH="1">
            <a:off x="4207803" y="1532687"/>
            <a:ext cx="449123" cy="1407"/>
          </a:xfrm>
          <a:prstGeom prst="bentConnector3">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9" name="直接箭头连接符 38"/>
          <p:cNvCxnSpPr>
            <a:endCxn id="13" idx="0"/>
          </p:cNvCxnSpPr>
          <p:nvPr/>
        </p:nvCxnSpPr>
        <p:spPr bwMode="auto">
          <a:xfrm>
            <a:off x="358679" y="2478031"/>
            <a:ext cx="0" cy="446913"/>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0" name="直接箭头连接符 39"/>
          <p:cNvCxnSpPr/>
          <p:nvPr/>
        </p:nvCxnSpPr>
        <p:spPr bwMode="auto">
          <a:xfrm>
            <a:off x="827584" y="2478031"/>
            <a:ext cx="0" cy="446913"/>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直接箭头连接符 40"/>
          <p:cNvCxnSpPr/>
          <p:nvPr/>
        </p:nvCxnSpPr>
        <p:spPr bwMode="auto">
          <a:xfrm>
            <a:off x="1331640" y="2492896"/>
            <a:ext cx="0" cy="446913"/>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2" name="直接箭头连接符 41"/>
          <p:cNvCxnSpPr/>
          <p:nvPr/>
        </p:nvCxnSpPr>
        <p:spPr bwMode="auto">
          <a:xfrm>
            <a:off x="1780940" y="2484270"/>
            <a:ext cx="0" cy="446913"/>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 name="直接箭头连接符 42"/>
          <p:cNvCxnSpPr/>
          <p:nvPr/>
        </p:nvCxnSpPr>
        <p:spPr bwMode="auto">
          <a:xfrm>
            <a:off x="2241866" y="2492896"/>
            <a:ext cx="0" cy="446913"/>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4" name="直接箭头连接符 43"/>
          <p:cNvCxnSpPr/>
          <p:nvPr/>
        </p:nvCxnSpPr>
        <p:spPr bwMode="auto">
          <a:xfrm>
            <a:off x="2699792" y="2492896"/>
            <a:ext cx="0" cy="446913"/>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5" name="直接箭头连接符 44"/>
          <p:cNvCxnSpPr/>
          <p:nvPr/>
        </p:nvCxnSpPr>
        <p:spPr bwMode="auto">
          <a:xfrm>
            <a:off x="3166344" y="2492896"/>
            <a:ext cx="0" cy="446913"/>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6" name="直接箭头连接符 45"/>
          <p:cNvCxnSpPr/>
          <p:nvPr/>
        </p:nvCxnSpPr>
        <p:spPr bwMode="auto">
          <a:xfrm>
            <a:off x="4174456" y="2492896"/>
            <a:ext cx="0" cy="446913"/>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7" name="直接箭头连接符 46"/>
          <p:cNvCxnSpPr/>
          <p:nvPr/>
        </p:nvCxnSpPr>
        <p:spPr bwMode="auto">
          <a:xfrm>
            <a:off x="4914788" y="2492896"/>
            <a:ext cx="0" cy="446913"/>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8" name="直接箭头连接符 47"/>
          <p:cNvCxnSpPr/>
          <p:nvPr/>
        </p:nvCxnSpPr>
        <p:spPr bwMode="auto">
          <a:xfrm>
            <a:off x="5759279" y="2492896"/>
            <a:ext cx="0" cy="446913"/>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9" name="直接箭头连接符 48"/>
          <p:cNvCxnSpPr/>
          <p:nvPr/>
        </p:nvCxnSpPr>
        <p:spPr bwMode="auto">
          <a:xfrm>
            <a:off x="6297192" y="2492896"/>
            <a:ext cx="0" cy="446913"/>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0" name="直接箭头连接符 49"/>
          <p:cNvCxnSpPr/>
          <p:nvPr/>
        </p:nvCxnSpPr>
        <p:spPr bwMode="auto">
          <a:xfrm>
            <a:off x="6821500" y="2492896"/>
            <a:ext cx="0" cy="446913"/>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1" name="直接箭头连接符 50"/>
          <p:cNvCxnSpPr/>
          <p:nvPr/>
        </p:nvCxnSpPr>
        <p:spPr bwMode="auto">
          <a:xfrm>
            <a:off x="7769968" y="2500675"/>
            <a:ext cx="0" cy="446913"/>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2" name="直接箭头连接符 51"/>
          <p:cNvCxnSpPr/>
          <p:nvPr/>
        </p:nvCxnSpPr>
        <p:spPr bwMode="auto">
          <a:xfrm>
            <a:off x="8307881" y="2500675"/>
            <a:ext cx="0" cy="446913"/>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3" name="直接箭头连接符 52"/>
          <p:cNvCxnSpPr/>
          <p:nvPr/>
        </p:nvCxnSpPr>
        <p:spPr bwMode="auto">
          <a:xfrm>
            <a:off x="8832189" y="2500675"/>
            <a:ext cx="0" cy="446913"/>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 name="TextBox 12"/>
          <p:cNvSpPr txBox="1"/>
          <p:nvPr/>
        </p:nvSpPr>
        <p:spPr>
          <a:xfrm>
            <a:off x="154372" y="2924944"/>
            <a:ext cx="408614" cy="2013437"/>
          </a:xfrm>
          <a:prstGeom prst="rect">
            <a:avLst/>
          </a:prstGeom>
          <a:noFill/>
          <a:ln w="28575">
            <a:solidFill>
              <a:schemeClr val="tx1"/>
            </a:solidFill>
          </a:ln>
        </p:spPr>
        <p:txBody>
          <a:bodyPr vert="horz" wrap="square" rtlCol="0" anchor="ctr">
            <a:noAutofit/>
          </a:bodyPr>
          <a:lstStyle/>
          <a:p>
            <a:pPr algn="ctr"/>
            <a:r>
              <a:rPr lang="zh-CN" altLang="en-US" sz="1800" b="0">
                <a:latin typeface="微软雅黑" panose="020B0503020204020204" pitchFamily="34" charset="-122"/>
                <a:ea typeface="微软雅黑" panose="020B0503020204020204" pitchFamily="34" charset="-122"/>
              </a:rPr>
              <a:t>包围盒法</a:t>
            </a:r>
          </a:p>
        </p:txBody>
      </p:sp>
      <p:sp>
        <p:nvSpPr>
          <p:cNvPr id="14" name="TextBox 13"/>
          <p:cNvSpPr txBox="1"/>
          <p:nvPr/>
        </p:nvSpPr>
        <p:spPr>
          <a:xfrm>
            <a:off x="634994" y="2924944"/>
            <a:ext cx="408614" cy="2013437"/>
          </a:xfrm>
          <a:prstGeom prst="rect">
            <a:avLst/>
          </a:prstGeom>
          <a:noFill/>
          <a:ln w="28575">
            <a:solidFill>
              <a:schemeClr val="tx1"/>
            </a:solidFill>
          </a:ln>
        </p:spPr>
        <p:txBody>
          <a:bodyPr vert="horz" wrap="square" rtlCol="0" anchor="ctr">
            <a:noAutofit/>
          </a:bodyPr>
          <a:lstStyle/>
          <a:p>
            <a:pPr algn="ctr"/>
            <a:r>
              <a:rPr lang="zh-CN" altLang="en-US" sz="1800" b="0">
                <a:latin typeface="微软雅黑" panose="020B0503020204020204" pitchFamily="34" charset="-122"/>
                <a:ea typeface="微软雅黑" panose="020B0503020204020204" pitchFamily="34" charset="-122"/>
              </a:rPr>
              <a:t>均匀网格法</a:t>
            </a:r>
          </a:p>
        </p:txBody>
      </p:sp>
      <p:sp>
        <p:nvSpPr>
          <p:cNvPr id="15" name="TextBox 14"/>
          <p:cNvSpPr txBox="1"/>
          <p:nvPr/>
        </p:nvSpPr>
        <p:spPr>
          <a:xfrm>
            <a:off x="1095836" y="2924944"/>
            <a:ext cx="408614" cy="2013437"/>
          </a:xfrm>
          <a:prstGeom prst="rect">
            <a:avLst/>
          </a:prstGeom>
          <a:noFill/>
          <a:ln w="28575">
            <a:solidFill>
              <a:schemeClr val="tx1"/>
            </a:solidFill>
          </a:ln>
        </p:spPr>
        <p:txBody>
          <a:bodyPr vert="horz" wrap="square" rtlCol="0" anchor="ctr">
            <a:noAutofit/>
          </a:bodyPr>
          <a:lstStyle/>
          <a:p>
            <a:pPr algn="ctr"/>
            <a:r>
              <a:rPr lang="zh-CN" altLang="en-US" sz="1800" b="0">
                <a:latin typeface="微软雅黑" panose="020B0503020204020204" pitchFamily="34" charset="-122"/>
                <a:ea typeface="微软雅黑" panose="020B0503020204020204" pitchFamily="34" charset="-122"/>
              </a:rPr>
              <a:t>随机采样法</a:t>
            </a:r>
          </a:p>
        </p:txBody>
      </p:sp>
      <p:sp>
        <p:nvSpPr>
          <p:cNvPr id="16" name="TextBox 15"/>
          <p:cNvSpPr txBox="1"/>
          <p:nvPr/>
        </p:nvSpPr>
        <p:spPr>
          <a:xfrm>
            <a:off x="1571098" y="2924944"/>
            <a:ext cx="408614" cy="2013437"/>
          </a:xfrm>
          <a:prstGeom prst="rect">
            <a:avLst/>
          </a:prstGeom>
          <a:noFill/>
          <a:ln w="28575">
            <a:solidFill>
              <a:schemeClr val="tx1"/>
            </a:solidFill>
          </a:ln>
        </p:spPr>
        <p:txBody>
          <a:bodyPr vert="horz" wrap="square" rtlCol="0" anchor="ctr">
            <a:noAutofit/>
          </a:bodyPr>
          <a:lstStyle/>
          <a:p>
            <a:pPr algn="ctr"/>
            <a:r>
              <a:rPr lang="zh-CN" altLang="en-US" sz="1800" b="0">
                <a:latin typeface="微软雅黑" panose="020B0503020204020204" pitchFamily="34" charset="-122"/>
                <a:ea typeface="微软雅黑" panose="020B0503020204020204" pitchFamily="34" charset="-122"/>
              </a:rPr>
              <a:t>曲率采样法</a:t>
            </a:r>
          </a:p>
        </p:txBody>
      </p:sp>
      <p:sp>
        <p:nvSpPr>
          <p:cNvPr id="17" name="TextBox 16"/>
          <p:cNvSpPr txBox="1"/>
          <p:nvPr/>
        </p:nvSpPr>
        <p:spPr>
          <a:xfrm>
            <a:off x="2029260" y="2924944"/>
            <a:ext cx="408614" cy="2013437"/>
          </a:xfrm>
          <a:prstGeom prst="rect">
            <a:avLst/>
          </a:prstGeom>
          <a:noFill/>
          <a:ln w="28575">
            <a:solidFill>
              <a:schemeClr val="tx1"/>
            </a:solidFill>
          </a:ln>
        </p:spPr>
        <p:txBody>
          <a:bodyPr vert="horz" wrap="square" rtlCol="0" anchor="ctr">
            <a:noAutofit/>
          </a:bodyPr>
          <a:lstStyle/>
          <a:p>
            <a:pPr algn="ctr"/>
            <a:r>
              <a:rPr lang="zh-CN" altLang="en-US" sz="1800" b="0">
                <a:latin typeface="微软雅黑" panose="020B0503020204020204" pitchFamily="34" charset="-122"/>
                <a:ea typeface="微软雅黑" panose="020B0503020204020204" pitchFamily="34" charset="-122"/>
              </a:rPr>
              <a:t>聚类法</a:t>
            </a:r>
          </a:p>
        </p:txBody>
      </p:sp>
      <p:sp>
        <p:nvSpPr>
          <p:cNvPr id="18" name="TextBox 17"/>
          <p:cNvSpPr txBox="1"/>
          <p:nvPr/>
        </p:nvSpPr>
        <p:spPr>
          <a:xfrm>
            <a:off x="2507202" y="2924944"/>
            <a:ext cx="408614" cy="2013437"/>
          </a:xfrm>
          <a:prstGeom prst="rect">
            <a:avLst/>
          </a:prstGeom>
          <a:noFill/>
          <a:ln w="28575">
            <a:solidFill>
              <a:schemeClr val="tx1"/>
            </a:solidFill>
          </a:ln>
        </p:spPr>
        <p:txBody>
          <a:bodyPr vert="horz" wrap="square" rtlCol="0" anchor="ctr">
            <a:noAutofit/>
          </a:bodyPr>
          <a:lstStyle/>
          <a:p>
            <a:pPr algn="ctr"/>
            <a:r>
              <a:rPr lang="zh-CN" altLang="en-US" sz="1800" b="0">
                <a:latin typeface="微软雅黑" panose="020B0503020204020204" pitchFamily="34" charset="-122"/>
                <a:ea typeface="微软雅黑" panose="020B0503020204020204" pitchFamily="34" charset="-122"/>
              </a:rPr>
              <a:t>迭代法</a:t>
            </a:r>
          </a:p>
        </p:txBody>
      </p:sp>
      <p:sp>
        <p:nvSpPr>
          <p:cNvPr id="19" name="TextBox 18"/>
          <p:cNvSpPr txBox="1"/>
          <p:nvPr/>
        </p:nvSpPr>
        <p:spPr>
          <a:xfrm>
            <a:off x="2962684" y="2924944"/>
            <a:ext cx="408614" cy="2013437"/>
          </a:xfrm>
          <a:prstGeom prst="rect">
            <a:avLst/>
          </a:prstGeom>
          <a:noFill/>
          <a:ln w="28575">
            <a:solidFill>
              <a:schemeClr val="tx1"/>
            </a:solidFill>
          </a:ln>
        </p:spPr>
        <p:txBody>
          <a:bodyPr vert="horz" wrap="square" rtlCol="0" anchor="ctr">
            <a:noAutofit/>
          </a:bodyPr>
          <a:lstStyle/>
          <a:p>
            <a:pPr algn="ctr"/>
            <a:r>
              <a:rPr lang="zh-CN" altLang="en-US" sz="1800" b="0">
                <a:latin typeface="微软雅黑" panose="020B0503020204020204" pitchFamily="34" charset="-122"/>
                <a:ea typeface="微软雅黑" panose="020B0503020204020204" pitchFamily="34" charset="-122"/>
              </a:rPr>
              <a:t>边界保留法</a:t>
            </a:r>
          </a:p>
        </p:txBody>
      </p:sp>
      <p:sp>
        <p:nvSpPr>
          <p:cNvPr id="20" name="TextBox 19"/>
          <p:cNvSpPr txBox="1"/>
          <p:nvPr/>
        </p:nvSpPr>
        <p:spPr>
          <a:xfrm>
            <a:off x="3970796" y="2924944"/>
            <a:ext cx="408614" cy="2013437"/>
          </a:xfrm>
          <a:prstGeom prst="rect">
            <a:avLst/>
          </a:prstGeom>
          <a:noFill/>
          <a:ln w="28575">
            <a:solidFill>
              <a:schemeClr val="tx1"/>
            </a:solidFill>
          </a:ln>
        </p:spPr>
        <p:txBody>
          <a:bodyPr vert="horz" wrap="square" rtlCol="0" anchor="ctr">
            <a:noAutofit/>
          </a:bodyPr>
          <a:lstStyle/>
          <a:p>
            <a:pPr algn="ctr"/>
            <a:r>
              <a:rPr lang="zh-CN" altLang="en-US" sz="1800" b="0">
                <a:latin typeface="微软雅黑" panose="020B0503020204020204" pitchFamily="34" charset="-122"/>
                <a:ea typeface="微软雅黑" panose="020B0503020204020204" pitchFamily="34" charset="-122"/>
              </a:rPr>
              <a:t>等分布密度法</a:t>
            </a:r>
          </a:p>
        </p:txBody>
      </p:sp>
      <p:sp>
        <p:nvSpPr>
          <p:cNvPr id="21" name="TextBox 20"/>
          <p:cNvSpPr txBox="1"/>
          <p:nvPr/>
        </p:nvSpPr>
        <p:spPr>
          <a:xfrm>
            <a:off x="4703566" y="2924944"/>
            <a:ext cx="408614" cy="2013437"/>
          </a:xfrm>
          <a:prstGeom prst="rect">
            <a:avLst/>
          </a:prstGeom>
          <a:noFill/>
          <a:ln w="28575">
            <a:solidFill>
              <a:schemeClr val="tx1"/>
            </a:solidFill>
          </a:ln>
        </p:spPr>
        <p:txBody>
          <a:bodyPr vert="horz" wrap="square" rtlCol="0" anchor="ctr">
            <a:noAutofit/>
          </a:bodyPr>
          <a:lstStyle/>
          <a:p>
            <a:pPr algn="ctr"/>
            <a:r>
              <a:rPr lang="zh-CN" altLang="en-US" sz="1800" b="0">
                <a:latin typeface="微软雅黑" panose="020B0503020204020204" pitchFamily="34" charset="-122"/>
                <a:ea typeface="微软雅黑" panose="020B0503020204020204" pitchFamily="34" charset="-122"/>
              </a:rPr>
              <a:t>最小包围区域法</a:t>
            </a:r>
          </a:p>
        </p:txBody>
      </p:sp>
      <p:sp>
        <p:nvSpPr>
          <p:cNvPr id="22" name="TextBox 21"/>
          <p:cNvSpPr txBox="1"/>
          <p:nvPr/>
        </p:nvSpPr>
        <p:spPr>
          <a:xfrm>
            <a:off x="5531538" y="2924944"/>
            <a:ext cx="408614" cy="2013437"/>
          </a:xfrm>
          <a:prstGeom prst="rect">
            <a:avLst/>
          </a:prstGeom>
          <a:noFill/>
          <a:ln w="28575">
            <a:solidFill>
              <a:schemeClr val="tx1"/>
            </a:solidFill>
          </a:ln>
        </p:spPr>
        <p:txBody>
          <a:bodyPr vert="horz" wrap="square" rtlCol="0" anchor="ctr">
            <a:noAutofit/>
          </a:bodyPr>
          <a:lstStyle/>
          <a:p>
            <a:pPr algn="ctr"/>
            <a:r>
              <a:rPr lang="zh-CN" altLang="en-US" sz="1800" b="0">
                <a:latin typeface="微软雅黑" panose="020B0503020204020204" pitchFamily="34" charset="-122"/>
                <a:ea typeface="微软雅黑" panose="020B0503020204020204" pitchFamily="34" charset="-122"/>
              </a:rPr>
              <a:t>间距缩短法</a:t>
            </a:r>
          </a:p>
        </p:txBody>
      </p:sp>
      <p:sp>
        <p:nvSpPr>
          <p:cNvPr id="23" name="TextBox 22"/>
          <p:cNvSpPr txBox="1"/>
          <p:nvPr/>
        </p:nvSpPr>
        <p:spPr>
          <a:xfrm>
            <a:off x="6094030" y="2924944"/>
            <a:ext cx="408614" cy="2013437"/>
          </a:xfrm>
          <a:prstGeom prst="rect">
            <a:avLst/>
          </a:prstGeom>
          <a:noFill/>
          <a:ln w="28575">
            <a:solidFill>
              <a:schemeClr val="tx1"/>
            </a:solidFill>
          </a:ln>
        </p:spPr>
        <p:txBody>
          <a:bodyPr vert="horz" wrap="square" rtlCol="0" anchor="ctr">
            <a:noAutofit/>
          </a:bodyPr>
          <a:lstStyle/>
          <a:p>
            <a:pPr algn="ctr"/>
            <a:r>
              <a:rPr lang="zh-CN" altLang="en-US" sz="1800" b="0">
                <a:latin typeface="微软雅黑" panose="020B0503020204020204" pitchFamily="34" charset="-122"/>
                <a:ea typeface="微软雅黑" panose="020B0503020204020204" pitchFamily="34" charset="-122"/>
              </a:rPr>
              <a:t>等</a:t>
            </a:r>
            <a:endParaRPr lang="en-US" altLang="zh-CN" sz="1800" b="0">
              <a:latin typeface="微软雅黑" panose="020B0503020204020204" pitchFamily="34" charset="-122"/>
              <a:ea typeface="微软雅黑" panose="020B0503020204020204" pitchFamily="34" charset="-122"/>
            </a:endParaRPr>
          </a:p>
          <a:p>
            <a:pPr algn="ctr"/>
            <a:r>
              <a:rPr lang="zh-CN" altLang="en-US" sz="1800" b="0">
                <a:latin typeface="微软雅黑" panose="020B0503020204020204" pitchFamily="34" charset="-122"/>
                <a:ea typeface="微软雅黑" panose="020B0503020204020204" pitchFamily="34" charset="-122"/>
              </a:rPr>
              <a:t>址缩减法</a:t>
            </a:r>
          </a:p>
        </p:txBody>
      </p:sp>
      <p:sp>
        <p:nvSpPr>
          <p:cNvPr id="24" name="TextBox 23"/>
          <p:cNvSpPr txBox="1"/>
          <p:nvPr/>
        </p:nvSpPr>
        <p:spPr>
          <a:xfrm>
            <a:off x="6635092" y="2924944"/>
            <a:ext cx="408614" cy="2013437"/>
          </a:xfrm>
          <a:prstGeom prst="rect">
            <a:avLst/>
          </a:prstGeom>
          <a:noFill/>
          <a:ln w="28575">
            <a:solidFill>
              <a:schemeClr val="tx1"/>
            </a:solidFill>
          </a:ln>
        </p:spPr>
        <p:txBody>
          <a:bodyPr vert="horz" wrap="square" rtlCol="0" anchor="ctr">
            <a:noAutofit/>
          </a:bodyPr>
          <a:lstStyle/>
          <a:p>
            <a:pPr algn="ctr"/>
            <a:r>
              <a:rPr lang="zh-CN" altLang="en-US" sz="1800" b="0">
                <a:latin typeface="微软雅黑" panose="020B0503020204020204" pitchFamily="34" charset="-122"/>
                <a:ea typeface="微软雅黑" panose="020B0503020204020204" pitchFamily="34" charset="-122"/>
              </a:rPr>
              <a:t>倍率缩减法</a:t>
            </a:r>
          </a:p>
        </p:txBody>
      </p:sp>
      <p:sp>
        <p:nvSpPr>
          <p:cNvPr id="25" name="TextBox 24"/>
          <p:cNvSpPr txBox="1"/>
          <p:nvPr/>
        </p:nvSpPr>
        <p:spPr>
          <a:xfrm>
            <a:off x="7571196" y="2924944"/>
            <a:ext cx="408614" cy="2013437"/>
          </a:xfrm>
          <a:prstGeom prst="rect">
            <a:avLst/>
          </a:prstGeom>
          <a:noFill/>
          <a:ln w="28575">
            <a:solidFill>
              <a:schemeClr val="tx1"/>
            </a:solidFill>
          </a:ln>
        </p:spPr>
        <p:txBody>
          <a:bodyPr vert="horz" wrap="square" rtlCol="0" anchor="ctr">
            <a:noAutofit/>
          </a:bodyPr>
          <a:lstStyle/>
          <a:p>
            <a:pPr algn="ctr"/>
            <a:r>
              <a:rPr lang="zh-CN" altLang="en-US" sz="1800" b="0">
                <a:latin typeface="微软雅黑" panose="020B0503020204020204" pitchFamily="34" charset="-122"/>
                <a:ea typeface="微软雅黑" panose="020B0503020204020204" pitchFamily="34" charset="-122"/>
              </a:rPr>
              <a:t>均匀弦长采样法</a:t>
            </a:r>
          </a:p>
        </p:txBody>
      </p:sp>
      <p:sp>
        <p:nvSpPr>
          <p:cNvPr id="26" name="TextBox 25"/>
          <p:cNvSpPr txBox="1"/>
          <p:nvPr/>
        </p:nvSpPr>
        <p:spPr>
          <a:xfrm>
            <a:off x="8121415" y="2924944"/>
            <a:ext cx="408614" cy="2013437"/>
          </a:xfrm>
          <a:prstGeom prst="rect">
            <a:avLst/>
          </a:prstGeom>
          <a:noFill/>
          <a:ln w="28575">
            <a:solidFill>
              <a:schemeClr val="tx1"/>
            </a:solidFill>
          </a:ln>
        </p:spPr>
        <p:txBody>
          <a:bodyPr vert="horz" wrap="square" rtlCol="0" anchor="ctr">
            <a:noAutofit/>
          </a:bodyPr>
          <a:lstStyle/>
          <a:p>
            <a:pPr algn="ctr"/>
            <a:r>
              <a:rPr lang="zh-CN" altLang="en-US" sz="1800" b="0">
                <a:latin typeface="微软雅黑" panose="020B0503020204020204" pitchFamily="34" charset="-122"/>
                <a:ea typeface="微软雅黑" panose="020B0503020204020204" pitchFamily="34" charset="-122"/>
              </a:rPr>
              <a:t>曲率累加采样法</a:t>
            </a:r>
          </a:p>
        </p:txBody>
      </p:sp>
      <p:sp>
        <p:nvSpPr>
          <p:cNvPr id="27" name="TextBox 26"/>
          <p:cNvSpPr txBox="1"/>
          <p:nvPr/>
        </p:nvSpPr>
        <p:spPr>
          <a:xfrm>
            <a:off x="8627882" y="2924944"/>
            <a:ext cx="408614" cy="2013437"/>
          </a:xfrm>
          <a:prstGeom prst="rect">
            <a:avLst/>
          </a:prstGeom>
          <a:noFill/>
          <a:ln w="28575">
            <a:solidFill>
              <a:schemeClr val="tx1"/>
            </a:solidFill>
          </a:ln>
        </p:spPr>
        <p:txBody>
          <a:bodyPr vert="horz" wrap="square" rtlCol="0" anchor="ctr">
            <a:noAutofit/>
          </a:bodyPr>
          <a:lstStyle/>
          <a:p>
            <a:pPr algn="ctr"/>
            <a:r>
              <a:rPr lang="zh-CN" altLang="en-US" sz="1800" b="0">
                <a:latin typeface="微软雅黑" panose="020B0503020204020204" pitchFamily="34" charset="-122"/>
                <a:ea typeface="微软雅黑" panose="020B0503020204020204" pitchFamily="34" charset="-122"/>
              </a:rPr>
              <a:t>弦高差重采样法</a:t>
            </a:r>
          </a:p>
        </p:txBody>
      </p:sp>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73" y="5063294"/>
            <a:ext cx="2373643" cy="1794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306" y="5341066"/>
            <a:ext cx="1892539" cy="1239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3650" y="5063294"/>
            <a:ext cx="1275530" cy="1683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7" name="Group 3"/>
          <p:cNvGrpSpPr>
            <a:grpSpLocks/>
          </p:cNvGrpSpPr>
          <p:nvPr/>
        </p:nvGrpSpPr>
        <p:grpSpPr bwMode="auto">
          <a:xfrm>
            <a:off x="112075" y="44624"/>
            <a:ext cx="9035889" cy="647700"/>
            <a:chOff x="113" y="119"/>
            <a:chExt cx="5578" cy="408"/>
          </a:xfrm>
        </p:grpSpPr>
        <p:sp>
          <p:nvSpPr>
            <p:cNvPr id="58"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三、点云精简</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59"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6" name="灯片编号占位符 5"/>
          <p:cNvSpPr>
            <a:spLocks noGrp="1"/>
          </p:cNvSpPr>
          <p:nvPr>
            <p:ph type="sldNum" sz="quarter" idx="12"/>
          </p:nvPr>
        </p:nvSpPr>
        <p:spPr/>
        <p:txBody>
          <a:bodyPr/>
          <a:lstStyle/>
          <a:p>
            <a:fld id="{7347B80C-AA43-4929-B396-1C9CA25DAE9E}" type="slidenum">
              <a:rPr lang="en-US" altLang="zh-CN" smtClean="0"/>
              <a:pPr/>
              <a:t>26</a:t>
            </a:fld>
            <a:r>
              <a:rPr lang="en-US" altLang="zh-CN"/>
              <a:t>/92</a:t>
            </a:r>
          </a:p>
        </p:txBody>
      </p:sp>
    </p:spTree>
    <p:extLst>
      <p:ext uri="{BB962C8B-B14F-4D97-AF65-F5344CB8AC3E}">
        <p14:creationId xmlns:p14="http://schemas.microsoft.com/office/powerpoint/2010/main" val="2348181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174440" y="1124744"/>
            <a:ext cx="8502016" cy="332398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000" dirty="0">
                <a:solidFill>
                  <a:srgbClr val="0000FF"/>
                </a:solidFill>
                <a:latin typeface="微软雅黑" panose="020B0503020204020204" pitchFamily="34" charset="-122"/>
                <a:ea typeface="微软雅黑" panose="020B0503020204020204" pitchFamily="34" charset="-122"/>
              </a:rPr>
              <a:t>原理</a:t>
            </a:r>
            <a:r>
              <a:rPr lang="zh-CN" altLang="en-US" sz="2000" dirty="0">
                <a:latin typeface="微软雅黑" panose="020B0503020204020204" pitchFamily="34" charset="-122"/>
                <a:ea typeface="微软雅黑" panose="020B0503020204020204" pitchFamily="34" charset="-122"/>
              </a:rPr>
              <a:t>：首先把所得到的数据点进行</a:t>
            </a:r>
            <a:r>
              <a:rPr lang="zh-CN" altLang="en-US" sz="2000" dirty="0">
                <a:solidFill>
                  <a:srgbClr val="FF0000"/>
                </a:solidFill>
                <a:latin typeface="微软雅黑" panose="020B0503020204020204" pitchFamily="34" charset="-122"/>
                <a:ea typeface="微软雅黑" panose="020B0503020204020204" pitchFamily="34" charset="-122"/>
              </a:rPr>
              <a:t>均匀网格划分</a:t>
            </a:r>
            <a:r>
              <a:rPr lang="zh-CN" altLang="en-US" sz="2000" dirty="0">
                <a:latin typeface="微软雅黑" panose="020B0503020204020204" pitchFamily="34" charset="-122"/>
                <a:ea typeface="微软雅黑" panose="020B0503020204020204" pitchFamily="34" charset="-122"/>
              </a:rPr>
              <a:t>，然后从每个网格中提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取</a:t>
            </a:r>
            <a:r>
              <a:rPr lang="zh-CN" altLang="en-US" sz="2000" dirty="0">
                <a:solidFill>
                  <a:srgbClr val="FF0000"/>
                </a:solidFill>
                <a:latin typeface="微软雅黑" panose="020B0503020204020204" pitchFamily="34" charset="-122"/>
                <a:ea typeface="微软雅黑" panose="020B0503020204020204" pitchFamily="34" charset="-122"/>
              </a:rPr>
              <a:t>样本点</a:t>
            </a:r>
            <a:r>
              <a:rPr lang="zh-CN" altLang="en-US" sz="2000" dirty="0">
                <a:latin typeface="微软雅黑" panose="020B0503020204020204" pitchFamily="34" charset="-122"/>
                <a:ea typeface="微软雅黑" panose="020B0503020204020204" pitchFamily="34" charset="-122"/>
              </a:rPr>
              <a:t>，网格中的其余点将被去除掉。</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sz="2000" dirty="0">
                <a:solidFill>
                  <a:srgbClr val="0000FF"/>
                </a:solidFill>
                <a:latin typeface="微软雅黑" panose="020B0503020204020204" pitchFamily="34" charset="-122"/>
                <a:ea typeface="微软雅黑" panose="020B0503020204020204" pitchFamily="34" charset="-122"/>
              </a:rPr>
              <a:t>步骤</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在垂直于扫描方向建立</a:t>
            </a:r>
            <a:r>
              <a:rPr lang="zh-CN" altLang="en-US" sz="2000" dirty="0">
                <a:solidFill>
                  <a:srgbClr val="FF0000"/>
                </a:solidFill>
                <a:latin typeface="微软雅黑" panose="020B0503020204020204" pitchFamily="34" charset="-122"/>
                <a:ea typeface="微软雅黑" panose="020B0503020204020204" pitchFamily="34" charset="-122"/>
              </a:rPr>
              <a:t>网格平面</a:t>
            </a:r>
            <a:r>
              <a:rPr lang="zh-CN" altLang="en-US" sz="2000" dirty="0">
                <a:latin typeface="微软雅黑" panose="020B0503020204020204" pitchFamily="34" charset="-122"/>
                <a:ea typeface="微软雅黑" panose="020B0503020204020204" pitchFamily="34" charset="-122"/>
              </a:rPr>
              <a:t>。将所有点投影至网格平面上，每个网格与对应的数据点匹配。</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每个网格中的点按照</a:t>
            </a:r>
            <a:r>
              <a:rPr lang="zh-CN" altLang="en-US" sz="2000" dirty="0">
                <a:solidFill>
                  <a:srgbClr val="FF0000"/>
                </a:solidFill>
                <a:latin typeface="微软雅黑" panose="020B0503020204020204" pitchFamily="34" charset="-122"/>
                <a:ea typeface="微软雅黑" panose="020B0503020204020204" pitchFamily="34" charset="-122"/>
              </a:rPr>
              <a:t>点到网格平面的距离</a:t>
            </a:r>
            <a:r>
              <a:rPr lang="zh-CN" altLang="en-US" sz="2000" dirty="0">
                <a:latin typeface="微软雅黑" panose="020B0503020204020204" pitchFamily="34" charset="-122"/>
                <a:ea typeface="微软雅黑" panose="020B0503020204020204" pitchFamily="34" charset="-122"/>
              </a:rPr>
              <a:t>远近排序，如果某个点位于各个点的中间，那么这个点就被选中保留。</a:t>
            </a:r>
            <a:endParaRPr lang="en-US" altLang="zh-CN" sz="2000" dirty="0">
              <a:latin typeface="微软雅黑" panose="020B0503020204020204" pitchFamily="34" charset="-122"/>
              <a:ea typeface="微软雅黑" panose="020B0503020204020204" pitchFamily="34" charset="-122"/>
            </a:endParaRPr>
          </a:p>
        </p:txBody>
      </p:sp>
      <p:sp>
        <p:nvSpPr>
          <p:cNvPr id="9" name="矩形 8"/>
          <p:cNvSpPr/>
          <p:nvPr/>
        </p:nvSpPr>
        <p:spPr>
          <a:xfrm>
            <a:off x="-4696" y="692696"/>
            <a:ext cx="8897176"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3.1 </a:t>
            </a:r>
            <a:r>
              <a:rPr lang="zh-CN" altLang="en-US" sz="2400">
                <a:solidFill>
                  <a:schemeClr val="tx1"/>
                </a:solidFill>
                <a:latin typeface="微软雅黑" panose="020B0503020204020204" pitchFamily="34" charset="-122"/>
                <a:ea typeface="微软雅黑" panose="020B0503020204020204" pitchFamily="34" charset="-122"/>
              </a:rPr>
              <a:t>均匀精简法</a:t>
            </a:r>
            <a:endParaRPr lang="en-US" altLang="zh-CN" sz="2400">
              <a:solidFill>
                <a:schemeClr val="tx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784924" y="4548862"/>
            <a:ext cx="4933950" cy="2135202"/>
            <a:chOff x="76754" y="4613066"/>
            <a:chExt cx="4933950" cy="2135202"/>
          </a:xfrm>
        </p:grpSpPr>
        <p:pic>
          <p:nvPicPr>
            <p:cNvPr id="798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4" y="4871843"/>
              <a:ext cx="4933950"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2123728" y="4687177"/>
              <a:ext cx="504056" cy="369332"/>
            </a:xfrm>
            <a:prstGeom prst="rect">
              <a:avLst/>
            </a:prstGeom>
            <a:ln w="12700">
              <a:noFill/>
            </a:ln>
            <a:effectLst>
              <a:glow rad="63500">
                <a:schemeClr val="accent1">
                  <a:satMod val="175000"/>
                  <a:alpha val="40000"/>
                </a:schemeClr>
              </a:glow>
            </a:effectLst>
          </p:spPr>
          <p:txBody>
            <a:bodyPr wrap="square">
              <a:spAutoFit/>
            </a:bodyPr>
            <a:lstStyle/>
            <a:p>
              <a:pPr algn="ctr"/>
              <a:r>
                <a:rPr lang="en-US" altLang="zh-CN" sz="1800" b="0" i="1">
                  <a:solidFill>
                    <a:srgbClr val="C00000"/>
                  </a:solidFill>
                  <a:latin typeface="+mj-lt"/>
                  <a:ea typeface="微软雅黑" panose="020B0503020204020204" pitchFamily="34" charset="-122"/>
                </a:rPr>
                <a:t>A</a:t>
              </a:r>
              <a:endParaRPr lang="en-US" altLang="zh-CN" sz="2000" b="0" i="1">
                <a:solidFill>
                  <a:srgbClr val="C00000"/>
                </a:solidFill>
                <a:latin typeface="+mj-lt"/>
                <a:ea typeface="微软雅黑" panose="020B0503020204020204" pitchFamily="34" charset="-122"/>
              </a:endParaRPr>
            </a:p>
          </p:txBody>
        </p:sp>
        <p:sp>
          <p:nvSpPr>
            <p:cNvPr id="13" name="矩形 12"/>
            <p:cNvSpPr/>
            <p:nvPr/>
          </p:nvSpPr>
          <p:spPr>
            <a:xfrm>
              <a:off x="2051720" y="5085184"/>
              <a:ext cx="504056" cy="369332"/>
            </a:xfrm>
            <a:prstGeom prst="rect">
              <a:avLst/>
            </a:prstGeom>
            <a:ln w="12700">
              <a:noFill/>
            </a:ln>
            <a:effectLst>
              <a:glow rad="63500">
                <a:schemeClr val="accent1">
                  <a:satMod val="175000"/>
                  <a:alpha val="40000"/>
                </a:schemeClr>
              </a:glow>
            </a:effectLst>
          </p:spPr>
          <p:txBody>
            <a:bodyPr wrap="square">
              <a:spAutoFit/>
            </a:bodyPr>
            <a:lstStyle/>
            <a:p>
              <a:pPr algn="ctr"/>
              <a:r>
                <a:rPr lang="en-US" altLang="zh-CN" sz="1800" b="0" i="1">
                  <a:solidFill>
                    <a:srgbClr val="C00000"/>
                  </a:solidFill>
                  <a:latin typeface="+mj-lt"/>
                  <a:ea typeface="微软雅黑" panose="020B0503020204020204" pitchFamily="34" charset="-122"/>
                </a:rPr>
                <a:t>B</a:t>
              </a:r>
              <a:endParaRPr lang="en-US" altLang="zh-CN" sz="2000" b="0" i="1">
                <a:solidFill>
                  <a:srgbClr val="C00000"/>
                </a:solidFill>
                <a:latin typeface="+mj-lt"/>
                <a:ea typeface="微软雅黑" panose="020B0503020204020204" pitchFamily="34" charset="-122"/>
              </a:endParaRPr>
            </a:p>
          </p:txBody>
        </p:sp>
        <p:sp>
          <p:nvSpPr>
            <p:cNvPr id="14" name="矩形 13"/>
            <p:cNvSpPr/>
            <p:nvPr/>
          </p:nvSpPr>
          <p:spPr>
            <a:xfrm>
              <a:off x="2195736" y="5013176"/>
              <a:ext cx="504056" cy="369332"/>
            </a:xfrm>
            <a:prstGeom prst="rect">
              <a:avLst/>
            </a:prstGeom>
            <a:ln w="12700">
              <a:noFill/>
            </a:ln>
            <a:effectLst>
              <a:glow rad="63500">
                <a:schemeClr val="accent1">
                  <a:satMod val="175000"/>
                  <a:alpha val="40000"/>
                </a:schemeClr>
              </a:glow>
            </a:effectLst>
          </p:spPr>
          <p:txBody>
            <a:bodyPr wrap="square">
              <a:spAutoFit/>
            </a:bodyPr>
            <a:lstStyle/>
            <a:p>
              <a:pPr algn="ctr"/>
              <a:r>
                <a:rPr lang="en-US" altLang="zh-CN" sz="1800" b="0" i="1">
                  <a:solidFill>
                    <a:srgbClr val="C00000"/>
                  </a:solidFill>
                  <a:latin typeface="+mj-lt"/>
                  <a:ea typeface="微软雅黑" panose="020B0503020204020204" pitchFamily="34" charset="-122"/>
                </a:rPr>
                <a:t>C</a:t>
              </a:r>
              <a:endParaRPr lang="en-US" altLang="zh-CN" sz="2000" b="0" i="1">
                <a:solidFill>
                  <a:srgbClr val="C00000"/>
                </a:solidFill>
                <a:latin typeface="+mj-lt"/>
                <a:ea typeface="微软雅黑" panose="020B0503020204020204" pitchFamily="34" charset="-122"/>
              </a:endParaRPr>
            </a:p>
          </p:txBody>
        </p:sp>
        <p:sp>
          <p:nvSpPr>
            <p:cNvPr id="15" name="矩形 14"/>
            <p:cNvSpPr/>
            <p:nvPr/>
          </p:nvSpPr>
          <p:spPr>
            <a:xfrm>
              <a:off x="2411760" y="4839577"/>
              <a:ext cx="504056" cy="369332"/>
            </a:xfrm>
            <a:prstGeom prst="rect">
              <a:avLst/>
            </a:prstGeom>
            <a:ln w="12700">
              <a:noFill/>
            </a:ln>
            <a:effectLst>
              <a:glow rad="63500">
                <a:schemeClr val="accent1">
                  <a:satMod val="175000"/>
                  <a:alpha val="40000"/>
                </a:schemeClr>
              </a:glow>
            </a:effectLst>
          </p:spPr>
          <p:txBody>
            <a:bodyPr wrap="square">
              <a:spAutoFit/>
            </a:bodyPr>
            <a:lstStyle/>
            <a:p>
              <a:pPr algn="ctr"/>
              <a:r>
                <a:rPr lang="en-US" altLang="zh-CN" sz="1800" b="0" i="1">
                  <a:solidFill>
                    <a:srgbClr val="C00000"/>
                  </a:solidFill>
                  <a:latin typeface="+mj-lt"/>
                  <a:ea typeface="微软雅黑" panose="020B0503020204020204" pitchFamily="34" charset="-122"/>
                </a:rPr>
                <a:t>D</a:t>
              </a:r>
              <a:endParaRPr lang="en-US" altLang="zh-CN" sz="2000" b="0" i="1">
                <a:solidFill>
                  <a:srgbClr val="C00000"/>
                </a:solidFill>
                <a:latin typeface="+mj-lt"/>
                <a:ea typeface="微软雅黑" panose="020B0503020204020204" pitchFamily="34" charset="-122"/>
              </a:endParaRPr>
            </a:p>
          </p:txBody>
        </p:sp>
        <p:sp>
          <p:nvSpPr>
            <p:cNvPr id="16" name="矩形 15"/>
            <p:cNvSpPr/>
            <p:nvPr/>
          </p:nvSpPr>
          <p:spPr>
            <a:xfrm>
              <a:off x="2627784" y="4687177"/>
              <a:ext cx="504056" cy="400110"/>
            </a:xfrm>
            <a:prstGeom prst="rect">
              <a:avLst/>
            </a:prstGeom>
            <a:ln w="12700">
              <a:noFill/>
            </a:ln>
            <a:effectLst>
              <a:glow rad="63500">
                <a:schemeClr val="accent1">
                  <a:satMod val="175000"/>
                  <a:alpha val="40000"/>
                </a:schemeClr>
              </a:glow>
            </a:effectLst>
          </p:spPr>
          <p:txBody>
            <a:bodyPr wrap="square">
              <a:spAutoFit/>
            </a:bodyPr>
            <a:lstStyle/>
            <a:p>
              <a:pPr algn="ctr"/>
              <a:r>
                <a:rPr lang="en-US" altLang="zh-CN" sz="2000" b="0" i="1">
                  <a:solidFill>
                    <a:srgbClr val="C00000"/>
                  </a:solidFill>
                  <a:latin typeface="+mj-lt"/>
                  <a:ea typeface="微软雅黑" panose="020B0503020204020204" pitchFamily="34" charset="-122"/>
                </a:rPr>
                <a:t>E</a:t>
              </a:r>
            </a:p>
          </p:txBody>
        </p:sp>
        <p:sp>
          <p:nvSpPr>
            <p:cNvPr id="17" name="矩形 16"/>
            <p:cNvSpPr/>
            <p:nvPr/>
          </p:nvSpPr>
          <p:spPr>
            <a:xfrm>
              <a:off x="2843808" y="4941168"/>
              <a:ext cx="504056" cy="400110"/>
            </a:xfrm>
            <a:prstGeom prst="rect">
              <a:avLst/>
            </a:prstGeom>
            <a:ln w="12700">
              <a:noFill/>
            </a:ln>
            <a:effectLst>
              <a:glow rad="63500">
                <a:schemeClr val="accent1">
                  <a:satMod val="175000"/>
                  <a:alpha val="40000"/>
                </a:schemeClr>
              </a:glow>
            </a:effectLst>
          </p:spPr>
          <p:txBody>
            <a:bodyPr wrap="square">
              <a:spAutoFit/>
            </a:bodyPr>
            <a:lstStyle/>
            <a:p>
              <a:pPr algn="ctr"/>
              <a:r>
                <a:rPr lang="en-US" altLang="zh-CN" sz="2000" b="0" i="1">
                  <a:solidFill>
                    <a:srgbClr val="C00000"/>
                  </a:solidFill>
                  <a:latin typeface="+mj-lt"/>
                  <a:ea typeface="微软雅黑" panose="020B0503020204020204" pitchFamily="34" charset="-122"/>
                </a:rPr>
                <a:t>F</a:t>
              </a:r>
            </a:p>
          </p:txBody>
        </p:sp>
        <p:sp>
          <p:nvSpPr>
            <p:cNvPr id="18" name="矩形 17"/>
            <p:cNvSpPr/>
            <p:nvPr/>
          </p:nvSpPr>
          <p:spPr>
            <a:xfrm>
              <a:off x="3059832" y="4613066"/>
              <a:ext cx="504056" cy="400110"/>
            </a:xfrm>
            <a:prstGeom prst="rect">
              <a:avLst/>
            </a:prstGeom>
            <a:ln w="12700">
              <a:noFill/>
            </a:ln>
            <a:effectLst>
              <a:glow rad="63500">
                <a:schemeClr val="accent1">
                  <a:satMod val="175000"/>
                  <a:alpha val="40000"/>
                </a:schemeClr>
              </a:glow>
            </a:effectLst>
          </p:spPr>
          <p:txBody>
            <a:bodyPr wrap="square">
              <a:spAutoFit/>
            </a:bodyPr>
            <a:lstStyle/>
            <a:p>
              <a:pPr algn="ctr"/>
              <a:r>
                <a:rPr lang="en-US" altLang="zh-CN" sz="2000" b="0" i="1">
                  <a:solidFill>
                    <a:srgbClr val="C00000"/>
                  </a:solidFill>
                  <a:latin typeface="+mj-lt"/>
                  <a:ea typeface="微软雅黑" panose="020B0503020204020204" pitchFamily="34" charset="-122"/>
                </a:rPr>
                <a:t>G</a:t>
              </a:r>
            </a:p>
          </p:txBody>
        </p:sp>
      </p:grpSp>
      <p:graphicFrame>
        <p:nvGraphicFramePr>
          <p:cNvPr id="4" name="表格 3"/>
          <p:cNvGraphicFramePr>
            <a:graphicFrameLocks noGrp="1"/>
          </p:cNvGraphicFramePr>
          <p:nvPr>
            <p:extLst>
              <p:ext uri="{D42A27DB-BD31-4B8C-83A1-F6EECF244321}">
                <p14:modId xmlns:p14="http://schemas.microsoft.com/office/powerpoint/2010/main" val="1327248039"/>
              </p:ext>
            </p:extLst>
          </p:nvPr>
        </p:nvGraphicFramePr>
        <p:xfrm>
          <a:off x="6581328" y="4065566"/>
          <a:ext cx="2088232" cy="2682240"/>
        </p:xfrm>
        <a:graphic>
          <a:graphicData uri="http://schemas.openxmlformats.org/drawingml/2006/table">
            <a:tbl>
              <a:tblPr firstRow="1" bandRow="1">
                <a:tableStyleId>{5C22544A-7EE6-4342-B048-85BDC9FD1C3A}</a:tableStyleId>
              </a:tblPr>
              <a:tblGrid>
                <a:gridCol w="1044116">
                  <a:extLst>
                    <a:ext uri="{9D8B030D-6E8A-4147-A177-3AD203B41FA5}">
                      <a16:colId xmlns:a16="http://schemas.microsoft.com/office/drawing/2014/main" val="20000"/>
                    </a:ext>
                  </a:extLst>
                </a:gridCol>
                <a:gridCol w="1044116">
                  <a:extLst>
                    <a:ext uri="{9D8B030D-6E8A-4147-A177-3AD203B41FA5}">
                      <a16:colId xmlns:a16="http://schemas.microsoft.com/office/drawing/2014/main" val="20001"/>
                    </a:ext>
                  </a:extLst>
                </a:gridCol>
              </a:tblGrid>
              <a:tr h="329533">
                <a:tc>
                  <a:txBody>
                    <a:bodyPr/>
                    <a:lstStyle/>
                    <a:p>
                      <a:pPr algn="ctr"/>
                      <a:r>
                        <a:rPr lang="zh-CN" altLang="en-US" sz="1600" b="1">
                          <a:solidFill>
                            <a:schemeClr val="tx1"/>
                          </a:solidFill>
                          <a:latin typeface="微软雅黑" panose="020B0503020204020204" pitchFamily="34" charset="-122"/>
                          <a:ea typeface="微软雅黑" panose="020B0503020204020204" pitchFamily="34" charset="-122"/>
                        </a:rPr>
                        <a:t>序号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b="1">
                          <a:solidFill>
                            <a:schemeClr val="tx1"/>
                          </a:solidFill>
                          <a:latin typeface="微软雅黑" panose="020B0503020204020204" pitchFamily="34" charset="-122"/>
                          <a:ea typeface="微软雅黑" panose="020B0503020204020204" pitchFamily="34" charset="-122"/>
                        </a:rPr>
                        <a:t>数据点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29533">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rPr>
                        <a:t>1</a:t>
                      </a:r>
                      <a:endParaRPr lang="zh-CN" altLang="en-US" sz="1600" b="1">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rPr>
                        <a:t>B</a:t>
                      </a:r>
                      <a:endParaRPr lang="zh-CN" altLang="en-US" sz="1600" b="1">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29533">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rPr>
                        <a:t>2</a:t>
                      </a:r>
                      <a:endParaRPr lang="zh-CN" altLang="en-US" sz="1600" b="1">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rPr>
                        <a:t>C</a:t>
                      </a:r>
                      <a:endParaRPr lang="zh-CN" altLang="en-US" sz="1600" b="1">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29533">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rPr>
                        <a:t>3</a:t>
                      </a:r>
                      <a:endParaRPr lang="zh-CN" altLang="en-US" sz="1600" b="1">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rPr>
                        <a:t>F</a:t>
                      </a:r>
                      <a:endParaRPr lang="zh-CN" altLang="en-US" sz="1600" b="1">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29533">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rPr>
                        <a:t>4</a:t>
                      </a:r>
                      <a:endParaRPr lang="zh-CN" altLang="en-US" sz="1600" b="1">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FF"/>
                    </a:solidFill>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rPr>
                        <a:t>D</a:t>
                      </a:r>
                      <a:endParaRPr lang="zh-CN" altLang="en-US" sz="1600" b="1">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FF"/>
                    </a:solidFill>
                  </a:tcPr>
                </a:tc>
                <a:extLst>
                  <a:ext uri="{0D108BD9-81ED-4DB2-BD59-A6C34878D82A}">
                    <a16:rowId xmlns:a16="http://schemas.microsoft.com/office/drawing/2014/main" val="10004"/>
                  </a:ext>
                </a:extLst>
              </a:tr>
              <a:tr h="329533">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rPr>
                        <a:t>5</a:t>
                      </a:r>
                      <a:endParaRPr lang="zh-CN" altLang="en-US" sz="1600" b="1">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rPr>
                        <a:t>E</a:t>
                      </a:r>
                      <a:endParaRPr lang="zh-CN" altLang="en-US" sz="1600" b="1">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29533">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rPr>
                        <a:t>6</a:t>
                      </a:r>
                      <a:endParaRPr lang="zh-CN" altLang="en-US" sz="1600" b="1">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rPr>
                        <a:t>G</a:t>
                      </a:r>
                      <a:endParaRPr lang="zh-CN" altLang="en-US" sz="1600" b="1">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29533">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rPr>
                        <a:t>7</a:t>
                      </a:r>
                      <a:endParaRPr lang="zh-CN" altLang="en-US" sz="1600" b="1">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rPr>
                        <a:t>A</a:t>
                      </a:r>
                      <a:endParaRPr lang="zh-CN" altLang="en-US" sz="1600" b="1">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grpSp>
        <p:nvGrpSpPr>
          <p:cNvPr id="20" name="Group 3"/>
          <p:cNvGrpSpPr>
            <a:grpSpLocks/>
          </p:cNvGrpSpPr>
          <p:nvPr/>
        </p:nvGrpSpPr>
        <p:grpSpPr bwMode="auto">
          <a:xfrm>
            <a:off x="112075" y="44624"/>
            <a:ext cx="9035889" cy="647700"/>
            <a:chOff x="113" y="119"/>
            <a:chExt cx="5578" cy="408"/>
          </a:xfrm>
        </p:grpSpPr>
        <p:sp>
          <p:nvSpPr>
            <p:cNvPr id="21"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三、点云精简</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3"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6" name="灯片编号占位符 5"/>
          <p:cNvSpPr>
            <a:spLocks noGrp="1"/>
          </p:cNvSpPr>
          <p:nvPr>
            <p:ph type="sldNum" sz="quarter" idx="12"/>
          </p:nvPr>
        </p:nvSpPr>
        <p:spPr/>
        <p:txBody>
          <a:bodyPr/>
          <a:lstStyle/>
          <a:p>
            <a:fld id="{7347B80C-AA43-4929-B396-1C9CA25DAE9E}" type="slidenum">
              <a:rPr lang="en-US" altLang="zh-CN" smtClean="0"/>
              <a:pPr/>
              <a:t>27</a:t>
            </a:fld>
            <a:r>
              <a:rPr lang="en-US" altLang="zh-CN"/>
              <a:t>/92</a:t>
            </a:r>
          </a:p>
        </p:txBody>
      </p:sp>
    </p:spTree>
    <p:extLst>
      <p:ext uri="{BB962C8B-B14F-4D97-AF65-F5344CB8AC3E}">
        <p14:creationId xmlns:p14="http://schemas.microsoft.com/office/powerpoint/2010/main" val="1811083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10310" y="764704"/>
            <a:ext cx="9133689"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3.2 </a:t>
            </a:r>
            <a:r>
              <a:rPr lang="zh-CN" altLang="en-US" sz="2400">
                <a:solidFill>
                  <a:schemeClr val="tx1"/>
                </a:solidFill>
                <a:latin typeface="微软雅黑" panose="020B0503020204020204" pitchFamily="34" charset="-122"/>
                <a:ea typeface="微软雅黑" panose="020B0503020204020204" pitchFamily="34" charset="-122"/>
              </a:rPr>
              <a:t>基于三角面片的散乱点云数据精简</a:t>
            </a:r>
            <a:endParaRPr lang="en-US" altLang="zh-CN" sz="240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251520" y="1316375"/>
            <a:ext cx="5698613" cy="240065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000" dirty="0">
                <a:solidFill>
                  <a:srgbClr val="0000FF"/>
                </a:solidFill>
                <a:latin typeface="微软雅黑" panose="020B0503020204020204" pitchFamily="34" charset="-122"/>
                <a:ea typeface="微软雅黑" panose="020B0503020204020204" pitchFamily="34" charset="-122"/>
              </a:rPr>
              <a:t>基本思想：</a:t>
            </a:r>
            <a:r>
              <a:rPr lang="zh-CN" altLang="en-US" sz="2000" dirty="0">
                <a:solidFill>
                  <a:schemeClr val="tx1"/>
                </a:solidFill>
                <a:latin typeface="微软雅黑" panose="020B0503020204020204" pitchFamily="34" charset="-122"/>
                <a:ea typeface="微软雅黑" panose="020B0503020204020204" pitchFamily="34" charset="-122"/>
              </a:rPr>
              <a:t>将扫描获取的数据点云</a:t>
            </a:r>
            <a:r>
              <a:rPr lang="zh-CN" altLang="en-US" sz="2000" dirty="0">
                <a:solidFill>
                  <a:srgbClr val="C00000"/>
                </a:solidFill>
                <a:latin typeface="微软雅黑" panose="020B0503020204020204" pitchFamily="34" charset="-122"/>
                <a:ea typeface="微软雅黑" panose="020B0503020204020204" pitchFamily="34" charset="-122"/>
              </a:rPr>
              <a:t>直接三角网格化</a:t>
            </a:r>
            <a:r>
              <a:rPr lang="zh-CN" altLang="en-US" sz="2000" dirty="0">
                <a:solidFill>
                  <a:schemeClr val="tx1"/>
                </a:solidFill>
                <a:latin typeface="微软雅黑" panose="020B0503020204020204" pitchFamily="34" charset="-122"/>
                <a:ea typeface="微软雅黑" panose="020B0503020204020204" pitchFamily="34" charset="-122"/>
              </a:rPr>
              <a:t>，比较数据点所在三角面片的邻近三角面片</a:t>
            </a:r>
            <a:r>
              <a:rPr lang="zh-CN" altLang="en-US" sz="2000" dirty="0">
                <a:solidFill>
                  <a:srgbClr val="C00000"/>
                </a:solidFill>
                <a:latin typeface="微软雅黑" panose="020B0503020204020204" pitchFamily="34" charset="-122"/>
                <a:ea typeface="微软雅黑" panose="020B0503020204020204" pitchFamily="34" charset="-122"/>
              </a:rPr>
              <a:t>法向量</a:t>
            </a:r>
            <a:r>
              <a:rPr lang="zh-CN" altLang="en-US" sz="2000" dirty="0">
                <a:solidFill>
                  <a:schemeClr val="tx1"/>
                </a:solidFill>
                <a:latin typeface="微软雅黑" panose="020B0503020204020204" pitchFamily="34" charset="-122"/>
                <a:ea typeface="微软雅黑" panose="020B0503020204020204" pitchFamily="34" charset="-122"/>
              </a:rPr>
              <a:t>，根据</a:t>
            </a:r>
            <a:r>
              <a:rPr lang="zh-CN" altLang="en-US" sz="2000" dirty="0">
                <a:solidFill>
                  <a:srgbClr val="C00000"/>
                </a:solidFill>
                <a:latin typeface="微软雅黑" panose="020B0503020204020204" pitchFamily="34" charset="-122"/>
                <a:ea typeface="微软雅黑" panose="020B0503020204020204" pitchFamily="34" charset="-122"/>
              </a:rPr>
              <a:t>法向量相似性</a:t>
            </a:r>
            <a:r>
              <a:rPr lang="zh-CN" altLang="en-US" sz="2000" dirty="0">
                <a:solidFill>
                  <a:schemeClr val="tx1"/>
                </a:solidFill>
                <a:latin typeface="微软雅黑" panose="020B0503020204020204" pitchFamily="34" charset="-122"/>
                <a:ea typeface="微软雅黑" panose="020B0503020204020204" pitchFamily="34" charset="-122"/>
              </a:rPr>
              <a:t>在平面或近似平面的较平坦区域用大的三角面片取代小的三角面片删除多余点，从而实现数据精简。</a:t>
            </a:r>
            <a:endParaRPr lang="en-US" altLang="zh-CN" sz="2000" dirty="0">
              <a:solidFill>
                <a:srgbClr val="0000FF"/>
              </a:solidFill>
              <a:latin typeface="微软雅黑" panose="020B0503020204020204" pitchFamily="34" charset="-122"/>
              <a:ea typeface="微软雅黑" panose="020B0503020204020204" pitchFamily="34" charset="-122"/>
            </a:endParaRPr>
          </a:p>
        </p:txBody>
      </p:sp>
      <p:pic>
        <p:nvPicPr>
          <p:cNvPr id="778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4077072"/>
            <a:ext cx="6938774" cy="2403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6507" y="1412776"/>
            <a:ext cx="3082641" cy="2303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
          <p:cNvGrpSpPr>
            <a:grpSpLocks/>
          </p:cNvGrpSpPr>
          <p:nvPr/>
        </p:nvGrpSpPr>
        <p:grpSpPr bwMode="auto">
          <a:xfrm>
            <a:off x="112075" y="44624"/>
            <a:ext cx="9035889" cy="647700"/>
            <a:chOff x="113" y="119"/>
            <a:chExt cx="5578" cy="408"/>
          </a:xfrm>
        </p:grpSpPr>
        <p:sp>
          <p:nvSpPr>
            <p:cNvPr id="11"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三、点云精简</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12"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5" name="灯片编号占位符 4"/>
          <p:cNvSpPr>
            <a:spLocks noGrp="1"/>
          </p:cNvSpPr>
          <p:nvPr>
            <p:ph type="sldNum" sz="quarter" idx="12"/>
          </p:nvPr>
        </p:nvSpPr>
        <p:spPr/>
        <p:txBody>
          <a:bodyPr/>
          <a:lstStyle/>
          <a:p>
            <a:fld id="{7347B80C-AA43-4929-B396-1C9CA25DAE9E}" type="slidenum">
              <a:rPr lang="en-US" altLang="zh-CN" smtClean="0"/>
              <a:pPr/>
              <a:t>28</a:t>
            </a:fld>
            <a:r>
              <a:rPr lang="en-US" altLang="zh-CN"/>
              <a:t>/92</a:t>
            </a:r>
          </a:p>
        </p:txBody>
      </p:sp>
    </p:spTree>
    <p:extLst>
      <p:ext uri="{BB962C8B-B14F-4D97-AF65-F5344CB8AC3E}">
        <p14:creationId xmlns:p14="http://schemas.microsoft.com/office/powerpoint/2010/main" val="1412594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179512" y="1340768"/>
            <a:ext cx="5338573" cy="540341"/>
          </a:xfrm>
          <a:prstGeom prst="rect">
            <a:avLst/>
          </a:prstGeom>
        </p:spPr>
        <p:txBody>
          <a:bodyPr wrap="square">
            <a:spAutoFit/>
          </a:bodyPr>
          <a:lstStyle/>
          <a:p>
            <a:pPr>
              <a:lnSpc>
                <a:spcPct val="150000"/>
              </a:lnSpc>
            </a:pPr>
            <a:r>
              <a:rPr lang="en-US" altLang="zh-CN" sz="2200">
                <a:solidFill>
                  <a:srgbClr val="0000FF"/>
                </a:solidFill>
                <a:latin typeface="微软雅黑" panose="020B0503020204020204" pitchFamily="34" charset="-122"/>
                <a:ea typeface="微软雅黑" panose="020B0503020204020204" pitchFamily="34" charset="-122"/>
              </a:rPr>
              <a:t>Delaunay</a:t>
            </a:r>
            <a:r>
              <a:rPr lang="zh-CN" altLang="en-US" sz="2200">
                <a:solidFill>
                  <a:srgbClr val="0000FF"/>
                </a:solidFill>
                <a:latin typeface="微软雅黑" panose="020B0503020204020204" pitchFamily="34" charset="-122"/>
                <a:ea typeface="微软雅黑" panose="020B0503020204020204" pitchFamily="34" charset="-122"/>
              </a:rPr>
              <a:t>三角化准则：</a:t>
            </a:r>
            <a:endParaRPr lang="en-US" altLang="zh-CN" sz="2200">
              <a:solidFill>
                <a:srgbClr val="0000FF"/>
              </a:solidFill>
              <a:latin typeface="微软雅黑" panose="020B0503020204020204" pitchFamily="34" charset="-122"/>
              <a:ea typeface="微软雅黑" panose="020B0503020204020204" pitchFamily="34" charset="-122"/>
            </a:endParaRPr>
          </a:p>
        </p:txBody>
      </p:sp>
      <p:sp>
        <p:nvSpPr>
          <p:cNvPr id="2" name="矩形 1"/>
          <p:cNvSpPr/>
          <p:nvPr/>
        </p:nvSpPr>
        <p:spPr>
          <a:xfrm>
            <a:off x="155226" y="2060848"/>
            <a:ext cx="5435196" cy="961289"/>
          </a:xfrm>
          <a:prstGeom prst="rect">
            <a:avLst/>
          </a:prstGeom>
        </p:spPr>
        <p:txBody>
          <a:bodyPr wrap="square">
            <a:spAutoFit/>
          </a:bodyPr>
          <a:lstStyle/>
          <a:p>
            <a:pPr marL="457200" indent="-457200">
              <a:lnSpc>
                <a:spcPct val="150000"/>
              </a:lnSpc>
              <a:buFont typeface="Wingdings" panose="05000000000000000000" pitchFamily="2" charset="2"/>
              <a:buChar char="ü"/>
            </a:pPr>
            <a:r>
              <a:rPr lang="zh-CN" altLang="en-US" sz="2000" dirty="0">
                <a:solidFill>
                  <a:srgbClr val="0000FF"/>
                </a:solidFill>
                <a:latin typeface="微软雅黑" panose="020B0503020204020204" pitchFamily="34" charset="-122"/>
                <a:ea typeface="微软雅黑" panose="020B0503020204020204" pitchFamily="34" charset="-122"/>
              </a:rPr>
              <a:t>空圆特性：</a:t>
            </a: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Delaunay</a:t>
            </a:r>
            <a:r>
              <a:rPr lang="zh-CN" altLang="en-US" sz="2000" dirty="0">
                <a:latin typeface="微软雅黑" panose="020B0503020204020204" pitchFamily="34" charset="-122"/>
                <a:ea typeface="微软雅黑" panose="020B0503020204020204" pitchFamily="34" charset="-122"/>
              </a:rPr>
              <a:t>三角形网中</a:t>
            </a:r>
            <a:r>
              <a:rPr lang="zh-CN" altLang="en-US" sz="2000" dirty="0">
                <a:solidFill>
                  <a:srgbClr val="C00000"/>
                </a:solidFill>
                <a:latin typeface="微软雅黑" panose="020B0503020204020204" pitchFamily="34" charset="-122"/>
                <a:ea typeface="微软雅黑" panose="020B0503020204020204" pitchFamily="34" charset="-122"/>
              </a:rPr>
              <a:t>任一三角形的外接圆范围内不会有其它点存在</a:t>
            </a:r>
            <a:r>
              <a:rPr lang="zh-CN" altLang="en-US" sz="2000" dirty="0">
                <a:latin typeface="微软雅黑" panose="020B0503020204020204" pitchFamily="34" charset="-122"/>
                <a:ea typeface="微软雅黑" panose="020B0503020204020204" pitchFamily="34" charset="-122"/>
              </a:rPr>
              <a:t>。</a:t>
            </a:r>
          </a:p>
        </p:txBody>
      </p:sp>
      <p:sp>
        <p:nvSpPr>
          <p:cNvPr id="5" name="矩形 4"/>
          <p:cNvSpPr/>
          <p:nvPr/>
        </p:nvSpPr>
        <p:spPr>
          <a:xfrm>
            <a:off x="68794" y="3284984"/>
            <a:ext cx="9007894" cy="1477328"/>
          </a:xfrm>
          <a:prstGeom prst="rect">
            <a:avLst/>
          </a:prstGeom>
        </p:spPr>
        <p:txBody>
          <a:bodyPr wrap="square">
            <a:spAutoFit/>
          </a:bodyPr>
          <a:lstStyle/>
          <a:p>
            <a:pPr marL="457200" indent="-457200">
              <a:lnSpc>
                <a:spcPct val="150000"/>
              </a:lnSpc>
              <a:buFont typeface="Wingdings" panose="05000000000000000000" pitchFamily="2" charset="2"/>
              <a:buChar char="ü"/>
            </a:pPr>
            <a:r>
              <a:rPr lang="zh-CN" altLang="en-US" sz="2000" dirty="0">
                <a:solidFill>
                  <a:srgbClr val="0000FF"/>
                </a:solidFill>
                <a:latin typeface="微软雅黑" panose="020B0503020204020204" pitchFamily="34" charset="-122"/>
                <a:ea typeface="微软雅黑" panose="020B0503020204020204" pitchFamily="34" charset="-122"/>
              </a:rPr>
              <a:t>最大化最小角特性：</a:t>
            </a:r>
            <a:r>
              <a:rPr lang="zh-CN" altLang="en-US" sz="2000" dirty="0">
                <a:latin typeface="微软雅黑" panose="020B0503020204020204" pitchFamily="34" charset="-122"/>
                <a:ea typeface="微软雅黑" panose="020B0503020204020204" pitchFamily="34" charset="-122"/>
              </a:rPr>
              <a:t>在散点集可能形成的三角化分中，</a:t>
            </a:r>
            <a:r>
              <a:rPr lang="en-US" altLang="zh-CN" sz="2000" dirty="0">
                <a:latin typeface="微软雅黑" panose="020B0503020204020204" pitchFamily="34" charset="-122"/>
                <a:ea typeface="微软雅黑" panose="020B0503020204020204" pitchFamily="34" charset="-122"/>
              </a:rPr>
              <a:t>Delaunay</a:t>
            </a:r>
            <a:r>
              <a:rPr lang="zh-CN" altLang="en-US" sz="2000" dirty="0">
                <a:latin typeface="微软雅黑" panose="020B0503020204020204" pitchFamily="34" charset="-122"/>
                <a:ea typeface="微软雅黑" panose="020B0503020204020204" pitchFamily="34" charset="-122"/>
              </a:rPr>
              <a:t>三角剖分所形成的</a:t>
            </a:r>
            <a:r>
              <a:rPr lang="zh-CN" altLang="en-US" sz="2000" dirty="0">
                <a:solidFill>
                  <a:srgbClr val="FF0000"/>
                </a:solidFill>
                <a:latin typeface="微软雅黑" panose="020B0503020204020204" pitchFamily="34" charset="-122"/>
                <a:ea typeface="微软雅黑" panose="020B0503020204020204" pitchFamily="34" charset="-122"/>
              </a:rPr>
              <a:t>三角形的最小角最大</a:t>
            </a:r>
            <a:r>
              <a:rPr lang="zh-CN" altLang="en-US" sz="2000" dirty="0">
                <a:latin typeface="微软雅黑" panose="020B0503020204020204" pitchFamily="34" charset="-122"/>
                <a:ea typeface="微软雅黑" panose="020B0503020204020204" pitchFamily="34" charset="-122"/>
              </a:rPr>
              <a:t>。具体的说是指在两个相邻的三角形构成凸四边形的对角线，在相互交换后，</a:t>
            </a:r>
            <a:r>
              <a:rPr lang="zh-CN" altLang="en-US" sz="2000" dirty="0">
                <a:solidFill>
                  <a:srgbClr val="FF0000"/>
                </a:solidFill>
                <a:latin typeface="微软雅黑" panose="020B0503020204020204" pitchFamily="34" charset="-122"/>
                <a:ea typeface="微软雅黑" panose="020B0503020204020204" pitchFamily="34" charset="-122"/>
              </a:rPr>
              <a:t>六个内角的最小角不再增大</a:t>
            </a:r>
            <a:r>
              <a:rPr lang="zh-CN" altLang="en-US" sz="2000" dirty="0">
                <a:latin typeface="微软雅黑" panose="020B0503020204020204" pitchFamily="34" charset="-122"/>
                <a:ea typeface="微软雅黑" panose="020B0503020204020204" pitchFamily="34" charset="-122"/>
              </a:rPr>
              <a:t>。</a:t>
            </a:r>
          </a:p>
        </p:txBody>
      </p:sp>
      <p:sp>
        <p:nvSpPr>
          <p:cNvPr id="8" name="AutoShape 4" descr="https://wkbos.bdimg.com/v1/docconvert2561/wk/594054417e6807798293ddabd2fe6b4c/0.png?responseCacheControl=max-age%3D3888000&amp;responseExpires=Wed%2C%2006%20Dec%202017%2010%3A13%3A21%20%2B0800&amp;authorization=bce-auth-v1%2Ffa1126e91489401fa7cc85045ce7179e%2F2017-10-22T02%3A13%3A21Z%2F3600%2Fhost%2Fe0ee40f7946969a38e0815cc61516e7d881894875d706b5c8f5f5fab7f1e675f&amp;x-bce-range=13126-33324&amp;token=9257e48add2b2cf0ca8754ff46b32f6859976c9a85dd09a8fe8858e24adec9a9&amp;expire=2017-10-22T03:13:21Z"/>
          <p:cNvSpPr>
            <a:spLocks noChangeAspect="1" noChangeArrowheads="1"/>
          </p:cNvSpPr>
          <p:nvPr/>
        </p:nvSpPr>
        <p:spPr bwMode="auto">
          <a:xfrm>
            <a:off x="63500" y="-136525"/>
            <a:ext cx="8505825" cy="8572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10310" y="764704"/>
            <a:ext cx="9133689"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3.2 </a:t>
            </a:r>
            <a:r>
              <a:rPr lang="zh-CN" altLang="en-US" sz="2400">
                <a:solidFill>
                  <a:schemeClr val="tx1"/>
                </a:solidFill>
                <a:latin typeface="微软雅黑" panose="020B0503020204020204" pitchFamily="34" charset="-122"/>
                <a:ea typeface="微软雅黑" panose="020B0503020204020204" pitchFamily="34" charset="-122"/>
              </a:rPr>
              <a:t>基于三角面片的散乱点云数据精简</a:t>
            </a:r>
            <a:endParaRPr lang="en-US" altLang="zh-CN" sz="2400">
              <a:solidFill>
                <a:schemeClr val="tx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5796136" y="995536"/>
            <a:ext cx="3168352" cy="2148979"/>
            <a:chOff x="5796136" y="995536"/>
            <a:chExt cx="3168352" cy="2148979"/>
          </a:xfrm>
        </p:grpSpPr>
        <p:pic>
          <p:nvPicPr>
            <p:cNvPr id="808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6563" y="995536"/>
              <a:ext cx="2664296" cy="2148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p:cNvSpPr/>
            <p:nvPr/>
          </p:nvSpPr>
          <p:spPr>
            <a:xfrm>
              <a:off x="5796136" y="2754269"/>
              <a:ext cx="504056" cy="369332"/>
            </a:xfrm>
            <a:prstGeom prst="rect">
              <a:avLst/>
            </a:prstGeom>
            <a:ln w="12700">
              <a:noFill/>
            </a:ln>
            <a:effectLst>
              <a:glow rad="63500">
                <a:schemeClr val="accent1">
                  <a:satMod val="175000"/>
                  <a:alpha val="40000"/>
                </a:schemeClr>
              </a:glow>
            </a:effectLst>
          </p:spPr>
          <p:txBody>
            <a:bodyPr wrap="square">
              <a:spAutoFit/>
            </a:bodyPr>
            <a:lstStyle/>
            <a:p>
              <a:pPr algn="ctr"/>
              <a:r>
                <a:rPr lang="en-US" altLang="zh-CN" sz="1800" i="1">
                  <a:solidFill>
                    <a:schemeClr val="tx1"/>
                  </a:solidFill>
                  <a:latin typeface="+mj-lt"/>
                  <a:ea typeface="微软雅黑" panose="020B0503020204020204" pitchFamily="34" charset="-122"/>
                </a:rPr>
                <a:t>D</a:t>
              </a:r>
              <a:endParaRPr lang="en-US" altLang="zh-CN" sz="2000" i="1">
                <a:solidFill>
                  <a:schemeClr val="tx1"/>
                </a:solidFill>
                <a:latin typeface="+mj-lt"/>
                <a:ea typeface="微软雅黑" panose="020B0503020204020204" pitchFamily="34" charset="-122"/>
              </a:endParaRPr>
            </a:p>
          </p:txBody>
        </p:sp>
        <p:sp>
          <p:nvSpPr>
            <p:cNvPr id="17" name="矩形 16"/>
            <p:cNvSpPr/>
            <p:nvPr/>
          </p:nvSpPr>
          <p:spPr>
            <a:xfrm>
              <a:off x="6619299" y="1041703"/>
              <a:ext cx="504056" cy="369332"/>
            </a:xfrm>
            <a:prstGeom prst="rect">
              <a:avLst/>
            </a:prstGeom>
            <a:ln w="12700">
              <a:noFill/>
            </a:ln>
            <a:effectLst>
              <a:glow rad="63500">
                <a:schemeClr val="accent1">
                  <a:satMod val="175000"/>
                  <a:alpha val="40000"/>
                </a:schemeClr>
              </a:glow>
            </a:effectLst>
          </p:spPr>
          <p:txBody>
            <a:bodyPr wrap="square">
              <a:spAutoFit/>
            </a:bodyPr>
            <a:lstStyle/>
            <a:p>
              <a:pPr algn="ctr"/>
              <a:r>
                <a:rPr lang="en-US" altLang="zh-CN" sz="1800" i="1">
                  <a:solidFill>
                    <a:schemeClr val="tx1"/>
                  </a:solidFill>
                  <a:latin typeface="+mj-lt"/>
                  <a:ea typeface="微软雅黑" panose="020B0503020204020204" pitchFamily="34" charset="-122"/>
                </a:rPr>
                <a:t>A</a:t>
              </a:r>
              <a:endParaRPr lang="en-US" altLang="zh-CN" sz="2000" i="1">
                <a:solidFill>
                  <a:schemeClr val="tx1"/>
                </a:solidFill>
                <a:latin typeface="+mj-lt"/>
                <a:ea typeface="微软雅黑" panose="020B0503020204020204" pitchFamily="34" charset="-122"/>
              </a:endParaRPr>
            </a:p>
          </p:txBody>
        </p:sp>
        <p:sp>
          <p:nvSpPr>
            <p:cNvPr id="18" name="矩形 17"/>
            <p:cNvSpPr/>
            <p:nvPr/>
          </p:nvSpPr>
          <p:spPr>
            <a:xfrm>
              <a:off x="8460432" y="1610938"/>
              <a:ext cx="504056" cy="369332"/>
            </a:xfrm>
            <a:prstGeom prst="rect">
              <a:avLst/>
            </a:prstGeom>
            <a:ln w="12700">
              <a:noFill/>
            </a:ln>
            <a:effectLst>
              <a:glow rad="63500">
                <a:schemeClr val="accent1">
                  <a:satMod val="175000"/>
                  <a:alpha val="40000"/>
                </a:schemeClr>
              </a:glow>
            </a:effectLst>
          </p:spPr>
          <p:txBody>
            <a:bodyPr wrap="square">
              <a:spAutoFit/>
            </a:bodyPr>
            <a:lstStyle/>
            <a:p>
              <a:pPr algn="ctr"/>
              <a:r>
                <a:rPr lang="en-US" altLang="zh-CN" sz="1800" i="1">
                  <a:solidFill>
                    <a:schemeClr val="tx1"/>
                  </a:solidFill>
                  <a:latin typeface="+mj-lt"/>
                  <a:ea typeface="微软雅黑" panose="020B0503020204020204" pitchFamily="34" charset="-122"/>
                </a:rPr>
                <a:t>B</a:t>
              </a:r>
              <a:endParaRPr lang="en-US" altLang="zh-CN" sz="2000" i="1">
                <a:solidFill>
                  <a:schemeClr val="tx1"/>
                </a:solidFill>
                <a:latin typeface="+mj-lt"/>
                <a:ea typeface="微软雅黑" panose="020B0503020204020204" pitchFamily="34" charset="-122"/>
              </a:endParaRPr>
            </a:p>
          </p:txBody>
        </p:sp>
        <p:sp>
          <p:nvSpPr>
            <p:cNvPr id="19" name="矩形 18"/>
            <p:cNvSpPr/>
            <p:nvPr/>
          </p:nvSpPr>
          <p:spPr>
            <a:xfrm>
              <a:off x="7380312" y="2649144"/>
              <a:ext cx="504056" cy="369332"/>
            </a:xfrm>
            <a:prstGeom prst="rect">
              <a:avLst/>
            </a:prstGeom>
            <a:ln w="12700">
              <a:noFill/>
            </a:ln>
            <a:effectLst>
              <a:glow rad="63500">
                <a:schemeClr val="accent1">
                  <a:satMod val="175000"/>
                  <a:alpha val="40000"/>
                </a:schemeClr>
              </a:glow>
            </a:effectLst>
          </p:spPr>
          <p:txBody>
            <a:bodyPr wrap="square">
              <a:spAutoFit/>
            </a:bodyPr>
            <a:lstStyle/>
            <a:p>
              <a:pPr algn="ctr"/>
              <a:r>
                <a:rPr lang="en-US" altLang="zh-CN" sz="1800" i="1">
                  <a:solidFill>
                    <a:schemeClr val="tx1"/>
                  </a:solidFill>
                  <a:latin typeface="+mj-lt"/>
                  <a:ea typeface="微软雅黑" panose="020B0503020204020204" pitchFamily="34" charset="-122"/>
                </a:rPr>
                <a:t>C</a:t>
              </a:r>
              <a:endParaRPr lang="en-US" altLang="zh-CN" sz="2000" i="1">
                <a:solidFill>
                  <a:schemeClr val="tx1"/>
                </a:solidFill>
                <a:latin typeface="+mj-lt"/>
                <a:ea typeface="微软雅黑" panose="020B0503020204020204" pitchFamily="34" charset="-122"/>
              </a:endParaRPr>
            </a:p>
          </p:txBody>
        </p:sp>
      </p:grpSp>
      <p:grpSp>
        <p:nvGrpSpPr>
          <p:cNvPr id="9" name="组合 8"/>
          <p:cNvGrpSpPr/>
          <p:nvPr/>
        </p:nvGrpSpPr>
        <p:grpSpPr>
          <a:xfrm>
            <a:off x="1964233" y="4803486"/>
            <a:ext cx="5904656" cy="1937882"/>
            <a:chOff x="2195736" y="4803486"/>
            <a:chExt cx="5904656" cy="1937882"/>
          </a:xfrm>
        </p:grpSpPr>
        <p:pic>
          <p:nvPicPr>
            <p:cNvPr id="809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0283" y="5085184"/>
              <a:ext cx="5192720" cy="1510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矩形 21"/>
            <p:cNvSpPr/>
            <p:nvPr/>
          </p:nvSpPr>
          <p:spPr>
            <a:xfrm>
              <a:off x="2195736" y="6309320"/>
              <a:ext cx="504056" cy="369332"/>
            </a:xfrm>
            <a:prstGeom prst="rect">
              <a:avLst/>
            </a:prstGeom>
            <a:ln w="12700">
              <a:noFill/>
            </a:ln>
            <a:effectLst>
              <a:glow rad="63500">
                <a:schemeClr val="accent1">
                  <a:satMod val="175000"/>
                  <a:alpha val="40000"/>
                </a:schemeClr>
              </a:glow>
            </a:effectLst>
          </p:spPr>
          <p:txBody>
            <a:bodyPr wrap="square">
              <a:spAutoFit/>
            </a:bodyPr>
            <a:lstStyle/>
            <a:p>
              <a:pPr algn="ctr"/>
              <a:r>
                <a:rPr lang="en-US" altLang="zh-CN" sz="1800" i="1">
                  <a:solidFill>
                    <a:schemeClr val="tx1"/>
                  </a:solidFill>
                  <a:latin typeface="+mj-lt"/>
                  <a:ea typeface="微软雅黑" panose="020B0503020204020204" pitchFamily="34" charset="-122"/>
                </a:rPr>
                <a:t>D</a:t>
              </a:r>
              <a:endParaRPr lang="en-US" altLang="zh-CN" sz="2000" i="1">
                <a:solidFill>
                  <a:schemeClr val="tx1"/>
                </a:solidFill>
                <a:latin typeface="+mj-lt"/>
                <a:ea typeface="微软雅黑" panose="020B0503020204020204" pitchFamily="34" charset="-122"/>
              </a:endParaRPr>
            </a:p>
          </p:txBody>
        </p:sp>
        <p:sp>
          <p:nvSpPr>
            <p:cNvPr id="23" name="矩形 22"/>
            <p:cNvSpPr/>
            <p:nvPr/>
          </p:nvSpPr>
          <p:spPr>
            <a:xfrm>
              <a:off x="3090907" y="4803486"/>
              <a:ext cx="504056" cy="369332"/>
            </a:xfrm>
            <a:prstGeom prst="rect">
              <a:avLst/>
            </a:prstGeom>
            <a:ln w="12700">
              <a:noFill/>
            </a:ln>
            <a:effectLst>
              <a:glow rad="63500">
                <a:schemeClr val="accent1">
                  <a:satMod val="175000"/>
                  <a:alpha val="40000"/>
                </a:schemeClr>
              </a:glow>
            </a:effectLst>
          </p:spPr>
          <p:txBody>
            <a:bodyPr wrap="square">
              <a:spAutoFit/>
            </a:bodyPr>
            <a:lstStyle/>
            <a:p>
              <a:pPr algn="ctr"/>
              <a:r>
                <a:rPr lang="en-US" altLang="zh-CN" sz="1800" i="1">
                  <a:solidFill>
                    <a:schemeClr val="tx1"/>
                  </a:solidFill>
                  <a:latin typeface="+mj-lt"/>
                  <a:ea typeface="微软雅黑" panose="020B0503020204020204" pitchFamily="34" charset="-122"/>
                </a:rPr>
                <a:t>A</a:t>
              </a:r>
              <a:endParaRPr lang="en-US" altLang="zh-CN" sz="2000" i="1">
                <a:solidFill>
                  <a:schemeClr val="tx1"/>
                </a:solidFill>
                <a:latin typeface="+mj-lt"/>
                <a:ea typeface="微软雅黑" panose="020B0503020204020204" pitchFamily="34" charset="-122"/>
              </a:endParaRPr>
            </a:p>
          </p:txBody>
        </p:sp>
        <p:sp>
          <p:nvSpPr>
            <p:cNvPr id="24" name="矩形 23"/>
            <p:cNvSpPr/>
            <p:nvPr/>
          </p:nvSpPr>
          <p:spPr>
            <a:xfrm>
              <a:off x="4860032" y="5188055"/>
              <a:ext cx="504056" cy="369332"/>
            </a:xfrm>
            <a:prstGeom prst="rect">
              <a:avLst/>
            </a:prstGeom>
            <a:ln w="12700">
              <a:noFill/>
            </a:ln>
            <a:effectLst>
              <a:glow rad="63500">
                <a:schemeClr val="accent1">
                  <a:satMod val="175000"/>
                  <a:alpha val="40000"/>
                </a:schemeClr>
              </a:glow>
            </a:effectLst>
          </p:spPr>
          <p:txBody>
            <a:bodyPr wrap="square">
              <a:spAutoFit/>
            </a:bodyPr>
            <a:lstStyle/>
            <a:p>
              <a:pPr algn="ctr"/>
              <a:r>
                <a:rPr lang="en-US" altLang="zh-CN" sz="1800" i="1">
                  <a:solidFill>
                    <a:schemeClr val="tx1"/>
                  </a:solidFill>
                  <a:latin typeface="+mj-lt"/>
                  <a:ea typeface="微软雅黑" panose="020B0503020204020204" pitchFamily="34" charset="-122"/>
                </a:rPr>
                <a:t>B</a:t>
              </a:r>
              <a:endParaRPr lang="en-US" altLang="zh-CN" sz="2000" i="1">
                <a:solidFill>
                  <a:schemeClr val="tx1"/>
                </a:solidFill>
                <a:latin typeface="+mj-lt"/>
                <a:ea typeface="微软雅黑" panose="020B0503020204020204" pitchFamily="34" charset="-122"/>
              </a:endParaRPr>
            </a:p>
          </p:txBody>
        </p:sp>
        <p:sp>
          <p:nvSpPr>
            <p:cNvPr id="25" name="矩形 24"/>
            <p:cNvSpPr/>
            <p:nvPr/>
          </p:nvSpPr>
          <p:spPr>
            <a:xfrm>
              <a:off x="3851920" y="6309320"/>
              <a:ext cx="504056" cy="369332"/>
            </a:xfrm>
            <a:prstGeom prst="rect">
              <a:avLst/>
            </a:prstGeom>
            <a:ln w="12700">
              <a:noFill/>
            </a:ln>
            <a:effectLst>
              <a:glow rad="63500">
                <a:schemeClr val="accent1">
                  <a:satMod val="175000"/>
                  <a:alpha val="40000"/>
                </a:schemeClr>
              </a:glow>
            </a:effectLst>
          </p:spPr>
          <p:txBody>
            <a:bodyPr wrap="square">
              <a:spAutoFit/>
            </a:bodyPr>
            <a:lstStyle/>
            <a:p>
              <a:pPr algn="ctr"/>
              <a:r>
                <a:rPr lang="en-US" altLang="zh-CN" sz="1800" i="1">
                  <a:solidFill>
                    <a:schemeClr val="tx1"/>
                  </a:solidFill>
                  <a:latin typeface="+mj-lt"/>
                  <a:ea typeface="微软雅黑" panose="020B0503020204020204" pitchFamily="34" charset="-122"/>
                </a:rPr>
                <a:t>C</a:t>
              </a:r>
              <a:endParaRPr lang="en-US" altLang="zh-CN" sz="2000" i="1">
                <a:solidFill>
                  <a:schemeClr val="tx1"/>
                </a:solidFill>
                <a:latin typeface="+mj-lt"/>
                <a:ea typeface="微软雅黑" panose="020B0503020204020204" pitchFamily="34" charset="-122"/>
              </a:endParaRPr>
            </a:p>
          </p:txBody>
        </p:sp>
        <p:sp>
          <p:nvSpPr>
            <p:cNvPr id="26" name="矩形 25"/>
            <p:cNvSpPr/>
            <p:nvPr/>
          </p:nvSpPr>
          <p:spPr>
            <a:xfrm>
              <a:off x="4932040" y="6372036"/>
              <a:ext cx="504056" cy="369332"/>
            </a:xfrm>
            <a:prstGeom prst="rect">
              <a:avLst/>
            </a:prstGeom>
            <a:ln w="12700">
              <a:noFill/>
            </a:ln>
            <a:effectLst>
              <a:glow rad="63500">
                <a:schemeClr val="accent1">
                  <a:satMod val="175000"/>
                  <a:alpha val="40000"/>
                </a:schemeClr>
              </a:glow>
            </a:effectLst>
          </p:spPr>
          <p:txBody>
            <a:bodyPr wrap="square">
              <a:spAutoFit/>
            </a:bodyPr>
            <a:lstStyle/>
            <a:p>
              <a:pPr algn="ctr"/>
              <a:r>
                <a:rPr lang="en-US" altLang="zh-CN" sz="1800" i="1">
                  <a:solidFill>
                    <a:schemeClr val="tx1"/>
                  </a:solidFill>
                  <a:latin typeface="+mj-lt"/>
                  <a:ea typeface="微软雅黑" panose="020B0503020204020204" pitchFamily="34" charset="-122"/>
                </a:rPr>
                <a:t>D</a:t>
              </a:r>
              <a:endParaRPr lang="en-US" altLang="zh-CN" sz="2000" i="1">
                <a:solidFill>
                  <a:schemeClr val="tx1"/>
                </a:solidFill>
                <a:latin typeface="+mj-lt"/>
                <a:ea typeface="微软雅黑" panose="020B0503020204020204" pitchFamily="34" charset="-122"/>
              </a:endParaRPr>
            </a:p>
          </p:txBody>
        </p:sp>
        <p:sp>
          <p:nvSpPr>
            <p:cNvPr id="27" name="矩形 26"/>
            <p:cNvSpPr/>
            <p:nvPr/>
          </p:nvSpPr>
          <p:spPr>
            <a:xfrm>
              <a:off x="5827211" y="4866202"/>
              <a:ext cx="504056" cy="369332"/>
            </a:xfrm>
            <a:prstGeom prst="rect">
              <a:avLst/>
            </a:prstGeom>
            <a:ln w="12700">
              <a:noFill/>
            </a:ln>
            <a:effectLst>
              <a:glow rad="63500">
                <a:schemeClr val="accent1">
                  <a:satMod val="175000"/>
                  <a:alpha val="40000"/>
                </a:schemeClr>
              </a:glow>
            </a:effectLst>
          </p:spPr>
          <p:txBody>
            <a:bodyPr wrap="square">
              <a:spAutoFit/>
            </a:bodyPr>
            <a:lstStyle/>
            <a:p>
              <a:pPr algn="ctr"/>
              <a:r>
                <a:rPr lang="en-US" altLang="zh-CN" sz="1800" i="1">
                  <a:solidFill>
                    <a:schemeClr val="tx1"/>
                  </a:solidFill>
                  <a:latin typeface="+mj-lt"/>
                  <a:ea typeface="微软雅黑" panose="020B0503020204020204" pitchFamily="34" charset="-122"/>
                </a:rPr>
                <a:t>A</a:t>
              </a:r>
              <a:endParaRPr lang="en-US" altLang="zh-CN" sz="2000" i="1">
                <a:solidFill>
                  <a:schemeClr val="tx1"/>
                </a:solidFill>
                <a:latin typeface="+mj-lt"/>
                <a:ea typeface="微软雅黑" panose="020B0503020204020204" pitchFamily="34" charset="-122"/>
              </a:endParaRPr>
            </a:p>
          </p:txBody>
        </p:sp>
        <p:sp>
          <p:nvSpPr>
            <p:cNvPr id="28" name="矩形 27"/>
            <p:cNvSpPr/>
            <p:nvPr/>
          </p:nvSpPr>
          <p:spPr>
            <a:xfrm>
              <a:off x="7596336" y="5250771"/>
              <a:ext cx="504056" cy="369332"/>
            </a:xfrm>
            <a:prstGeom prst="rect">
              <a:avLst/>
            </a:prstGeom>
            <a:ln w="12700">
              <a:noFill/>
            </a:ln>
            <a:effectLst>
              <a:glow rad="63500">
                <a:schemeClr val="accent1">
                  <a:satMod val="175000"/>
                  <a:alpha val="40000"/>
                </a:schemeClr>
              </a:glow>
            </a:effectLst>
          </p:spPr>
          <p:txBody>
            <a:bodyPr wrap="square">
              <a:spAutoFit/>
            </a:bodyPr>
            <a:lstStyle/>
            <a:p>
              <a:pPr algn="ctr"/>
              <a:r>
                <a:rPr lang="en-US" altLang="zh-CN" sz="1800" i="1">
                  <a:solidFill>
                    <a:schemeClr val="tx1"/>
                  </a:solidFill>
                  <a:latin typeface="+mj-lt"/>
                  <a:ea typeface="微软雅黑" panose="020B0503020204020204" pitchFamily="34" charset="-122"/>
                </a:rPr>
                <a:t>B</a:t>
              </a:r>
              <a:endParaRPr lang="en-US" altLang="zh-CN" sz="2000" i="1">
                <a:solidFill>
                  <a:schemeClr val="tx1"/>
                </a:solidFill>
                <a:latin typeface="+mj-lt"/>
                <a:ea typeface="微软雅黑" panose="020B0503020204020204" pitchFamily="34" charset="-122"/>
              </a:endParaRPr>
            </a:p>
          </p:txBody>
        </p:sp>
        <p:sp>
          <p:nvSpPr>
            <p:cNvPr id="29" name="矩形 28"/>
            <p:cNvSpPr/>
            <p:nvPr/>
          </p:nvSpPr>
          <p:spPr>
            <a:xfrm>
              <a:off x="6588224" y="6372036"/>
              <a:ext cx="504056" cy="369332"/>
            </a:xfrm>
            <a:prstGeom prst="rect">
              <a:avLst/>
            </a:prstGeom>
            <a:ln w="12700">
              <a:noFill/>
            </a:ln>
            <a:effectLst>
              <a:glow rad="63500">
                <a:schemeClr val="accent1">
                  <a:satMod val="175000"/>
                  <a:alpha val="40000"/>
                </a:schemeClr>
              </a:glow>
            </a:effectLst>
          </p:spPr>
          <p:txBody>
            <a:bodyPr wrap="square">
              <a:spAutoFit/>
            </a:bodyPr>
            <a:lstStyle/>
            <a:p>
              <a:pPr algn="ctr"/>
              <a:r>
                <a:rPr lang="en-US" altLang="zh-CN" sz="1800" i="1">
                  <a:solidFill>
                    <a:schemeClr val="tx1"/>
                  </a:solidFill>
                  <a:latin typeface="+mj-lt"/>
                  <a:ea typeface="微软雅黑" panose="020B0503020204020204" pitchFamily="34" charset="-122"/>
                </a:rPr>
                <a:t>C</a:t>
              </a:r>
              <a:endParaRPr lang="en-US" altLang="zh-CN" sz="2000" i="1">
                <a:solidFill>
                  <a:schemeClr val="tx1"/>
                </a:solidFill>
                <a:latin typeface="+mj-lt"/>
                <a:ea typeface="微软雅黑" panose="020B0503020204020204" pitchFamily="34" charset="-122"/>
              </a:endParaRPr>
            </a:p>
          </p:txBody>
        </p:sp>
      </p:grpSp>
      <p:grpSp>
        <p:nvGrpSpPr>
          <p:cNvPr id="31" name="Group 3"/>
          <p:cNvGrpSpPr>
            <a:grpSpLocks/>
          </p:cNvGrpSpPr>
          <p:nvPr/>
        </p:nvGrpSpPr>
        <p:grpSpPr bwMode="auto">
          <a:xfrm>
            <a:off x="112075" y="44624"/>
            <a:ext cx="9035889" cy="647700"/>
            <a:chOff x="113" y="119"/>
            <a:chExt cx="5578" cy="408"/>
          </a:xfrm>
        </p:grpSpPr>
        <p:sp>
          <p:nvSpPr>
            <p:cNvPr id="32"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三、点云精简</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34"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10" name="灯片编号占位符 9"/>
          <p:cNvSpPr>
            <a:spLocks noGrp="1"/>
          </p:cNvSpPr>
          <p:nvPr>
            <p:ph type="sldNum" sz="quarter" idx="12"/>
          </p:nvPr>
        </p:nvSpPr>
        <p:spPr/>
        <p:txBody>
          <a:bodyPr/>
          <a:lstStyle/>
          <a:p>
            <a:fld id="{7347B80C-AA43-4929-B396-1C9CA25DAE9E}" type="slidenum">
              <a:rPr lang="en-US" altLang="zh-CN" smtClean="0"/>
              <a:pPr/>
              <a:t>29</a:t>
            </a:fld>
            <a:r>
              <a:rPr lang="en-US" altLang="zh-CN"/>
              <a:t>/92</a:t>
            </a:r>
          </a:p>
        </p:txBody>
      </p:sp>
    </p:spTree>
    <p:extLst>
      <p:ext uri="{BB962C8B-B14F-4D97-AF65-F5344CB8AC3E}">
        <p14:creationId xmlns:p14="http://schemas.microsoft.com/office/powerpoint/2010/main" val="4258887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9" name="Picture 5" descr="https://timgsa.baidu.com/timg?image&amp;quality=80&amp;size=b9999_10000&amp;sec=1536722899887&amp;di=7a86859786f0932239e4cdff44c0166a&amp;imgtype=0&amp;src=http%3A%2F%2Fwww.anpico.com%2FUpload%2FProductPic%2F20144151028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822758"/>
            <a:ext cx="2405442" cy="20021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179512" y="1290826"/>
            <a:ext cx="8627330" cy="553998"/>
          </a:xfrm>
          <a:prstGeom prst="rect">
            <a:avLst/>
          </a:prstGeom>
        </p:spPr>
        <p:txBody>
          <a:bodyPr wrap="square">
            <a:spAutoFit/>
          </a:bodyPr>
          <a:lstStyle/>
          <a:p>
            <a:pPr marL="342900" indent="-342900">
              <a:lnSpc>
                <a:spcPct val="150000"/>
              </a:lnSpc>
              <a:spcBef>
                <a:spcPts val="600"/>
              </a:spcBef>
              <a:buFont typeface="Wingdings" panose="05000000000000000000" pitchFamily="2" charset="2"/>
              <a:buChar char="ü"/>
            </a:pPr>
            <a:r>
              <a:rPr lang="zh-CN" altLang="en-US" sz="2000" b="0" dirty="0">
                <a:solidFill>
                  <a:schemeClr val="tx1"/>
                </a:solidFill>
                <a:latin typeface="微软雅黑" panose="020B0503020204020204" pitchFamily="34" charset="-122"/>
                <a:ea typeface="微软雅黑" panose="020B0503020204020204" pitchFamily="34" charset="-122"/>
              </a:rPr>
              <a:t>根据激光测量原理得到的点云：包括三维坐标（</a:t>
            </a:r>
            <a:r>
              <a:rPr lang="en-US" altLang="zh-CN" sz="2000" b="0" dirty="0">
                <a:solidFill>
                  <a:schemeClr val="tx1"/>
                </a:solidFill>
                <a:latin typeface="微软雅黑" panose="020B0503020204020204" pitchFamily="34" charset="-122"/>
                <a:ea typeface="微软雅黑" panose="020B0503020204020204" pitchFamily="34" charset="-122"/>
              </a:rPr>
              <a:t>XYZ</a:t>
            </a:r>
            <a:r>
              <a:rPr lang="zh-CN" altLang="en-US" sz="2000" b="0" dirty="0">
                <a:solidFill>
                  <a:schemeClr val="tx1"/>
                </a:solidFill>
                <a:latin typeface="微软雅黑" panose="020B0503020204020204" pitchFamily="34" charset="-122"/>
                <a:ea typeface="微软雅黑" panose="020B0503020204020204" pitchFamily="34" charset="-122"/>
              </a:rPr>
              <a:t>）和激光反射强度</a:t>
            </a:r>
            <a:endParaRPr lang="en-US" altLang="zh-CN" sz="2000" b="0" dirty="0">
              <a:solidFill>
                <a:schemeClr val="tx1"/>
              </a:solidFill>
              <a:latin typeface="微软雅黑" panose="020B0503020204020204" pitchFamily="34" charset="-122"/>
              <a:ea typeface="微软雅黑" panose="020B0503020204020204" pitchFamily="34" charset="-122"/>
            </a:endParaRPr>
          </a:p>
        </p:txBody>
      </p:sp>
      <p:pic>
        <p:nvPicPr>
          <p:cNvPr id="778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846" y="1976392"/>
            <a:ext cx="3094639" cy="1829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10310" y="764704"/>
            <a:ext cx="9133689" cy="461665"/>
          </a:xfrm>
          <a:prstGeom prst="rect">
            <a:avLst/>
          </a:prstGeom>
          <a:noFill/>
        </p:spPr>
        <p:txBody>
          <a:bodyPr wrap="square">
            <a:spAutoFit/>
          </a:bodyPr>
          <a:lstStyle/>
          <a:p>
            <a:pPr marL="342900" indent="-342900">
              <a:buFont typeface="Wingdings" panose="05000000000000000000" pitchFamily="2" charset="2"/>
              <a:buChar char="p"/>
            </a:pPr>
            <a:r>
              <a:rPr lang="zh-CN" altLang="en-US" sz="2400">
                <a:solidFill>
                  <a:schemeClr val="tx1"/>
                </a:solidFill>
                <a:latin typeface="微软雅黑" panose="020B0503020204020204" pitchFamily="34" charset="-122"/>
                <a:ea typeface="微软雅黑" panose="020B0503020204020204" pitchFamily="34" charset="-122"/>
              </a:rPr>
              <a:t>点云来源</a:t>
            </a:r>
            <a:endParaRPr lang="en-US" altLang="zh-CN" sz="2400">
              <a:solidFill>
                <a:srgbClr val="FF0000"/>
              </a:solidFill>
              <a:latin typeface="微软雅黑" panose="020B0503020204020204" pitchFamily="34" charset="-122"/>
              <a:ea typeface="微软雅黑" panose="020B0503020204020204" pitchFamily="34" charset="-122"/>
            </a:endParaRPr>
          </a:p>
        </p:txBody>
      </p:sp>
      <p:pic>
        <p:nvPicPr>
          <p:cNvPr id="778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4994" y="2122783"/>
            <a:ext cx="2592288" cy="153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矩形 23"/>
          <p:cNvSpPr/>
          <p:nvPr/>
        </p:nvSpPr>
        <p:spPr>
          <a:xfrm>
            <a:off x="179512" y="4027130"/>
            <a:ext cx="9043216" cy="553998"/>
          </a:xfrm>
          <a:prstGeom prst="rect">
            <a:avLst/>
          </a:prstGeom>
        </p:spPr>
        <p:txBody>
          <a:bodyPr wrap="square">
            <a:spAutoFit/>
          </a:bodyPr>
          <a:lstStyle/>
          <a:p>
            <a:pPr marL="342900" indent="-342900">
              <a:lnSpc>
                <a:spcPct val="150000"/>
              </a:lnSpc>
              <a:spcBef>
                <a:spcPts val="600"/>
              </a:spcBef>
              <a:buFont typeface="Wingdings" panose="05000000000000000000" pitchFamily="2" charset="2"/>
              <a:buChar char="ü"/>
            </a:pPr>
            <a:r>
              <a:rPr lang="zh-CN" altLang="en-US" sz="2000" b="0" dirty="0">
                <a:solidFill>
                  <a:schemeClr val="tx1"/>
                </a:solidFill>
                <a:latin typeface="微软雅黑" panose="020B0503020204020204" pitchFamily="34" charset="-122"/>
                <a:ea typeface="微软雅黑" panose="020B0503020204020204" pitchFamily="34" charset="-122"/>
              </a:rPr>
              <a:t>根据摄影测量原理得到的点云，包括三维坐标（</a:t>
            </a:r>
            <a:r>
              <a:rPr lang="en-US" altLang="zh-CN" sz="2000" b="0" dirty="0">
                <a:solidFill>
                  <a:schemeClr val="tx1"/>
                </a:solidFill>
                <a:latin typeface="微软雅黑" panose="020B0503020204020204" pitchFamily="34" charset="-122"/>
                <a:ea typeface="微软雅黑" panose="020B0503020204020204" pitchFamily="34" charset="-122"/>
              </a:rPr>
              <a:t>XYZ</a:t>
            </a:r>
            <a:r>
              <a:rPr lang="zh-CN" altLang="en-US" sz="2000" b="0" dirty="0">
                <a:solidFill>
                  <a:schemeClr val="tx1"/>
                </a:solidFill>
                <a:latin typeface="微软雅黑" panose="020B0503020204020204" pitchFamily="34" charset="-122"/>
                <a:ea typeface="微软雅黑" panose="020B0503020204020204" pitchFamily="34" charset="-122"/>
              </a:rPr>
              <a:t>）、颜色、纹理等信息。</a:t>
            </a:r>
            <a:endParaRPr lang="en-US" altLang="zh-CN" sz="2000" b="0" dirty="0">
              <a:solidFill>
                <a:schemeClr val="tx1"/>
              </a:solidFill>
              <a:latin typeface="微软雅黑" panose="020B0503020204020204" pitchFamily="34" charset="-122"/>
              <a:ea typeface="微软雅黑" panose="020B0503020204020204" pitchFamily="34" charset="-122"/>
            </a:endParaRPr>
          </a:p>
        </p:txBody>
      </p:sp>
      <p:pic>
        <p:nvPicPr>
          <p:cNvPr id="778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4797152"/>
            <a:ext cx="3481502" cy="128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8024" y="4595391"/>
            <a:ext cx="3715765" cy="1693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Group 3"/>
          <p:cNvGrpSpPr>
            <a:grpSpLocks/>
          </p:cNvGrpSpPr>
          <p:nvPr/>
        </p:nvGrpSpPr>
        <p:grpSpPr bwMode="auto">
          <a:xfrm>
            <a:off x="112075" y="44996"/>
            <a:ext cx="9035889" cy="647700"/>
            <a:chOff x="113" y="119"/>
            <a:chExt cx="5578" cy="408"/>
          </a:xfrm>
        </p:grpSpPr>
        <p:sp>
          <p:nvSpPr>
            <p:cNvPr id="28"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一、概述与内容</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9"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7347B80C-AA43-4929-B396-1C9CA25DAE9E}" type="slidenum">
              <a:rPr lang="en-US" altLang="zh-CN" smtClean="0"/>
              <a:pPr/>
              <a:t>3</a:t>
            </a:fld>
            <a:r>
              <a:rPr lang="en-US" altLang="zh-CN"/>
              <a:t>/92</a:t>
            </a:r>
          </a:p>
        </p:txBody>
      </p:sp>
    </p:spTree>
    <p:extLst>
      <p:ext uri="{BB962C8B-B14F-4D97-AF65-F5344CB8AC3E}">
        <p14:creationId xmlns:p14="http://schemas.microsoft.com/office/powerpoint/2010/main" val="14339771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2" name="矩形 1"/>
              <p:cNvSpPr/>
              <p:nvPr/>
            </p:nvSpPr>
            <p:spPr>
              <a:xfrm>
                <a:off x="107504" y="1340768"/>
                <a:ext cx="5435196" cy="591059"/>
              </a:xfrm>
              <a:prstGeom prst="rect">
                <a:avLst/>
              </a:prstGeom>
            </p:spPr>
            <p:txBody>
              <a:bodyPr wrap="square">
                <a:spAutoFit/>
              </a:bodyPr>
              <a:lstStyle/>
              <a:p>
                <a:pPr marL="457200" indent="-457200">
                  <a:lnSpc>
                    <a:spcPct val="150000"/>
                  </a:lnSpc>
                  <a:buFont typeface="Wingdings" panose="05000000000000000000" pitchFamily="2" charset="2"/>
                  <a:buChar char="ü"/>
                </a:pPr>
                <a:r>
                  <a:rPr lang="zh-CN" altLang="en-US" sz="2000">
                    <a:solidFill>
                      <a:srgbClr val="0000FF"/>
                    </a:solidFill>
                    <a:latin typeface="微软雅黑" panose="020B0503020204020204" pitchFamily="34" charset="-122"/>
                    <a:ea typeface="微软雅黑" panose="020B0503020204020204" pitchFamily="34" charset="-122"/>
                  </a:rPr>
                  <a:t>三角形单位法矢量计算：</a:t>
                </a:r>
                <a14:m>
                  <m:oMath xmlns:m="http://schemas.openxmlformats.org/officeDocument/2006/math">
                    <m:r>
                      <a:rPr lang="en-US" altLang="zh-CN" sz="2000" b="0" i="1" smtClean="0">
                        <a:latin typeface="Cambria Math"/>
                        <a:ea typeface="Cambria Math"/>
                      </a:rPr>
                      <m:t>∆</m:t>
                    </m:r>
                    <m:sSub>
                      <m:sSubPr>
                        <m:ctrlPr>
                          <a:rPr lang="en-US" altLang="zh-CN" sz="2000" b="0" i="1" smtClean="0">
                            <a:latin typeface="Cambria Math" panose="02040503050406030204" pitchFamily="18" charset="0"/>
                            <a:ea typeface="Cambria Math"/>
                          </a:rPr>
                        </m:ctrlPr>
                      </m:sSubPr>
                      <m:e>
                        <m:r>
                          <a:rPr lang="en-US" altLang="zh-CN" sz="2000" b="0" i="1" smtClean="0">
                            <a:latin typeface="Cambria Math"/>
                            <a:ea typeface="Cambria Math"/>
                          </a:rPr>
                          <m:t>𝑃</m:t>
                        </m:r>
                      </m:e>
                      <m:sub>
                        <m:r>
                          <a:rPr lang="en-US" altLang="zh-CN" sz="2000" b="0" i="1" smtClean="0">
                            <a:latin typeface="Cambria Math"/>
                            <a:ea typeface="Cambria Math"/>
                          </a:rPr>
                          <m:t>𝑖</m:t>
                        </m:r>
                      </m:sub>
                    </m:sSub>
                    <m:sSub>
                      <m:sSubPr>
                        <m:ctrlPr>
                          <a:rPr lang="en-US" altLang="zh-CN" sz="2000" b="0" i="1">
                            <a:latin typeface="Cambria Math" panose="02040503050406030204" pitchFamily="18" charset="0"/>
                            <a:ea typeface="Cambria Math"/>
                          </a:rPr>
                        </m:ctrlPr>
                      </m:sSubPr>
                      <m:e>
                        <m:r>
                          <a:rPr lang="en-US" altLang="zh-CN" sz="2000" b="0" i="1">
                            <a:latin typeface="Cambria Math"/>
                            <a:ea typeface="Cambria Math"/>
                          </a:rPr>
                          <m:t>𝑃</m:t>
                        </m:r>
                      </m:e>
                      <m:sub>
                        <m:r>
                          <a:rPr lang="en-US" altLang="zh-CN" sz="2000" b="0" i="1" smtClean="0">
                            <a:latin typeface="Cambria Math"/>
                            <a:ea typeface="Cambria Math"/>
                          </a:rPr>
                          <m:t>𝑗</m:t>
                        </m:r>
                      </m:sub>
                    </m:sSub>
                    <m:sSub>
                      <m:sSubPr>
                        <m:ctrlPr>
                          <a:rPr lang="en-US" altLang="zh-CN" sz="2000" b="0" i="1">
                            <a:latin typeface="Cambria Math" panose="02040503050406030204" pitchFamily="18" charset="0"/>
                            <a:ea typeface="Cambria Math"/>
                          </a:rPr>
                        </m:ctrlPr>
                      </m:sSubPr>
                      <m:e>
                        <m:r>
                          <a:rPr lang="en-US" altLang="zh-CN" sz="2000" b="0" i="1">
                            <a:latin typeface="Cambria Math"/>
                            <a:ea typeface="Cambria Math"/>
                          </a:rPr>
                          <m:t>𝑃</m:t>
                        </m:r>
                      </m:e>
                      <m:sub>
                        <m:r>
                          <a:rPr lang="en-US" altLang="zh-CN" sz="2000" b="0" i="1" smtClean="0">
                            <a:latin typeface="Cambria Math"/>
                            <a:ea typeface="Cambria Math"/>
                          </a:rPr>
                          <m:t>𝑘</m:t>
                        </m:r>
                      </m:sub>
                    </m:sSub>
                  </m:oMath>
                </a14:m>
                <a:endParaRPr lang="zh-CN" altLang="en-US" sz="2000" b="0">
                  <a:latin typeface="微软雅黑" panose="020B0503020204020204" pitchFamily="34" charset="-122"/>
                  <a:ea typeface="微软雅黑" panose="020B0503020204020204" pitchFamily="34"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107504" y="1340768"/>
                <a:ext cx="5435196" cy="591059"/>
              </a:xfrm>
              <a:prstGeom prst="rect">
                <a:avLst/>
              </a:prstGeom>
              <a:blipFill rotWithShape="1">
                <a:blip r:embed="rId3"/>
                <a:stretch>
                  <a:fillRect l="-1122" b="-11340"/>
                </a:stretch>
              </a:blipFill>
            </p:spPr>
            <p:txBody>
              <a:bodyPr/>
              <a:lstStyle/>
              <a:p>
                <a:r>
                  <a:rPr lang="zh-CN" altLang="en-US">
                    <a:noFill/>
                  </a:rPr>
                  <a:t> </a:t>
                </a:r>
              </a:p>
            </p:txBody>
          </p:sp>
        </mc:Fallback>
      </mc:AlternateContent>
      <p:sp>
        <p:nvSpPr>
          <p:cNvPr id="8" name="AutoShape 4" descr="https://wkbos.bdimg.com/v1/docconvert2561/wk/594054417e6807798293ddabd2fe6b4c/0.png?responseCacheControl=max-age%3D3888000&amp;responseExpires=Wed%2C%2006%20Dec%202017%2010%3A13%3A21%20%2B0800&amp;authorization=bce-auth-v1%2Ffa1126e91489401fa7cc85045ce7179e%2F2017-10-22T02%3A13%3A21Z%2F3600%2Fhost%2Fe0ee40f7946969a38e0815cc61516e7d881894875d706b5c8f5f5fab7f1e675f&amp;x-bce-range=13126-33324&amp;token=9257e48add2b2cf0ca8754ff46b32f6859976c9a85dd09a8fe8858e24adec9a9&amp;expire=2017-10-22T03:13:21Z"/>
          <p:cNvSpPr>
            <a:spLocks noChangeAspect="1" noChangeArrowheads="1"/>
          </p:cNvSpPr>
          <p:nvPr/>
        </p:nvSpPr>
        <p:spPr bwMode="auto">
          <a:xfrm>
            <a:off x="63500" y="-136525"/>
            <a:ext cx="8505825" cy="8572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6" name="矩形 5"/>
              <p:cNvSpPr/>
              <p:nvPr/>
            </p:nvSpPr>
            <p:spPr>
              <a:xfrm>
                <a:off x="1582614" y="2003835"/>
                <a:ext cx="2671565" cy="899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Cambria Math"/>
                            </a:rPr>
                          </m:ctrlPr>
                        </m:sSubPr>
                        <m:e>
                          <m:acc>
                            <m:accPr>
                              <m:chr m:val="⃗"/>
                              <m:ctrlPr>
                                <a:rPr lang="en-US" altLang="zh-CN" sz="2000" i="1">
                                  <a:latin typeface="Cambria Math" panose="02040503050406030204" pitchFamily="18" charset="0"/>
                                  <a:ea typeface="Cambria Math"/>
                                </a:rPr>
                              </m:ctrlPr>
                            </m:accPr>
                            <m:e>
                              <m:r>
                                <a:rPr lang="en-US" altLang="zh-CN" sz="2000" b="1" i="1">
                                  <a:latin typeface="Cambria Math"/>
                                  <a:ea typeface="Cambria Math"/>
                                </a:rPr>
                                <m:t>𝒏</m:t>
                              </m:r>
                            </m:e>
                          </m:acc>
                        </m:e>
                        <m:sub>
                          <m:r>
                            <a:rPr lang="en-US" altLang="zh-CN" sz="2000" b="1" i="1" smtClean="0">
                              <a:latin typeface="Cambria Math"/>
                              <a:ea typeface="Cambria Math"/>
                            </a:rPr>
                            <m:t>𝒊𝒋𝒌</m:t>
                          </m:r>
                        </m:sub>
                      </m:sSub>
                      <m:r>
                        <a:rPr lang="en-US" altLang="zh-CN" sz="2000" b="1" i="1" smtClean="0">
                          <a:latin typeface="Cambria Math"/>
                          <a:ea typeface="Cambria Math"/>
                        </a:rPr>
                        <m:t>=</m:t>
                      </m:r>
                      <m:f>
                        <m:fPr>
                          <m:ctrlPr>
                            <a:rPr lang="en-US" altLang="zh-CN" sz="2000" i="1" smtClean="0">
                              <a:latin typeface="Cambria Math" panose="02040503050406030204" pitchFamily="18" charset="0"/>
                              <a:ea typeface="Cambria Math"/>
                            </a:rPr>
                          </m:ctrlPr>
                        </m:fPr>
                        <m:num>
                          <m:acc>
                            <m:accPr>
                              <m:chr m:val="⃗"/>
                              <m:ctrlPr>
                                <a:rPr lang="en-US" altLang="zh-CN" sz="2000" i="1" smtClean="0">
                                  <a:latin typeface="Cambria Math" panose="02040503050406030204" pitchFamily="18" charset="0"/>
                                  <a:ea typeface="Cambria Math"/>
                                </a:rPr>
                              </m:ctrlPr>
                            </m:accPr>
                            <m:e>
                              <m:sSub>
                                <m:sSubPr>
                                  <m:ctrlPr>
                                    <a:rPr lang="en-US" altLang="zh-CN" sz="2000" i="1">
                                      <a:latin typeface="Cambria Math" panose="02040503050406030204" pitchFamily="18" charset="0"/>
                                      <a:ea typeface="Cambria Math"/>
                                    </a:rPr>
                                  </m:ctrlPr>
                                </m:sSubPr>
                                <m:e>
                                  <m:r>
                                    <a:rPr lang="en-US" altLang="zh-CN" sz="2000" b="1" i="1">
                                      <a:latin typeface="Cambria Math"/>
                                      <a:ea typeface="Cambria Math"/>
                                    </a:rPr>
                                    <m:t>𝑷</m:t>
                                  </m:r>
                                </m:e>
                                <m:sub>
                                  <m:r>
                                    <a:rPr lang="en-US" altLang="zh-CN" sz="2000" b="1" i="1">
                                      <a:latin typeface="Cambria Math"/>
                                      <a:ea typeface="Cambria Math"/>
                                    </a:rPr>
                                    <m:t>𝒊</m:t>
                                  </m:r>
                                </m:sub>
                              </m:sSub>
                              <m:sSub>
                                <m:sSubPr>
                                  <m:ctrlPr>
                                    <a:rPr lang="en-US" altLang="zh-CN" sz="2000" i="1">
                                      <a:latin typeface="Cambria Math" panose="02040503050406030204" pitchFamily="18" charset="0"/>
                                      <a:ea typeface="Cambria Math"/>
                                    </a:rPr>
                                  </m:ctrlPr>
                                </m:sSubPr>
                                <m:e>
                                  <m:r>
                                    <a:rPr lang="en-US" altLang="zh-CN" sz="2000" b="1" i="1">
                                      <a:latin typeface="Cambria Math"/>
                                      <a:ea typeface="Cambria Math"/>
                                    </a:rPr>
                                    <m:t>𝑷</m:t>
                                  </m:r>
                                </m:e>
                                <m:sub>
                                  <m:r>
                                    <a:rPr lang="en-US" altLang="zh-CN" sz="2000" b="1" i="1">
                                      <a:latin typeface="Cambria Math"/>
                                      <a:ea typeface="Cambria Math"/>
                                    </a:rPr>
                                    <m:t>𝒋</m:t>
                                  </m:r>
                                </m:sub>
                              </m:sSub>
                            </m:e>
                          </m:acc>
                          <m:r>
                            <a:rPr lang="en-US" altLang="zh-CN" sz="2000" b="1" i="1" smtClean="0">
                              <a:latin typeface="Cambria Math"/>
                              <a:ea typeface="Cambria Math"/>
                            </a:rPr>
                            <m:t>×</m:t>
                          </m:r>
                          <m:acc>
                            <m:accPr>
                              <m:chr m:val="⃗"/>
                              <m:ctrlPr>
                                <a:rPr lang="en-US" altLang="zh-CN" sz="2000" i="1">
                                  <a:latin typeface="Cambria Math" panose="02040503050406030204" pitchFamily="18" charset="0"/>
                                  <a:ea typeface="Cambria Math"/>
                                </a:rPr>
                              </m:ctrlPr>
                            </m:accPr>
                            <m:e>
                              <m:sSub>
                                <m:sSubPr>
                                  <m:ctrlPr>
                                    <a:rPr lang="en-US" altLang="zh-CN" sz="2000" i="1">
                                      <a:latin typeface="Cambria Math" panose="02040503050406030204" pitchFamily="18" charset="0"/>
                                      <a:ea typeface="Cambria Math"/>
                                    </a:rPr>
                                  </m:ctrlPr>
                                </m:sSubPr>
                                <m:e>
                                  <m:r>
                                    <a:rPr lang="en-US" altLang="zh-CN" sz="2000" b="1" i="1">
                                      <a:latin typeface="Cambria Math"/>
                                      <a:ea typeface="Cambria Math"/>
                                    </a:rPr>
                                    <m:t>𝑷</m:t>
                                  </m:r>
                                </m:e>
                                <m:sub>
                                  <m:r>
                                    <a:rPr lang="en-US" altLang="zh-CN" sz="2000" b="1" i="1" smtClean="0">
                                      <a:latin typeface="Cambria Math"/>
                                      <a:ea typeface="Cambria Math"/>
                                    </a:rPr>
                                    <m:t>𝒋</m:t>
                                  </m:r>
                                </m:sub>
                              </m:sSub>
                              <m:sSub>
                                <m:sSubPr>
                                  <m:ctrlPr>
                                    <a:rPr lang="en-US" altLang="zh-CN" sz="2000" i="1">
                                      <a:latin typeface="Cambria Math" panose="02040503050406030204" pitchFamily="18" charset="0"/>
                                      <a:ea typeface="Cambria Math"/>
                                    </a:rPr>
                                  </m:ctrlPr>
                                </m:sSubPr>
                                <m:e>
                                  <m:r>
                                    <a:rPr lang="en-US" altLang="zh-CN" sz="2000" b="1" i="1">
                                      <a:latin typeface="Cambria Math"/>
                                      <a:ea typeface="Cambria Math"/>
                                    </a:rPr>
                                    <m:t>𝑷</m:t>
                                  </m:r>
                                </m:e>
                                <m:sub>
                                  <m:r>
                                    <a:rPr lang="en-US" altLang="zh-CN" sz="2000" b="1" i="1" smtClean="0">
                                      <a:latin typeface="Cambria Math"/>
                                      <a:ea typeface="Cambria Math"/>
                                    </a:rPr>
                                    <m:t>𝒌</m:t>
                                  </m:r>
                                </m:sub>
                              </m:sSub>
                            </m:e>
                          </m:acc>
                        </m:num>
                        <m:den>
                          <m:d>
                            <m:dPr>
                              <m:begChr m:val="‖"/>
                              <m:endChr m:val="‖"/>
                              <m:ctrlPr>
                                <a:rPr lang="en-US" altLang="zh-CN" sz="2000" i="1" smtClean="0">
                                  <a:latin typeface="Cambria Math" panose="02040503050406030204" pitchFamily="18" charset="0"/>
                                  <a:ea typeface="Cambria Math"/>
                                </a:rPr>
                              </m:ctrlPr>
                            </m:dPr>
                            <m:e>
                              <m:acc>
                                <m:accPr>
                                  <m:chr m:val="⃗"/>
                                  <m:ctrlPr>
                                    <a:rPr lang="en-US" altLang="zh-CN" sz="2000" i="1">
                                      <a:latin typeface="Cambria Math" panose="02040503050406030204" pitchFamily="18" charset="0"/>
                                      <a:ea typeface="Cambria Math"/>
                                    </a:rPr>
                                  </m:ctrlPr>
                                </m:accPr>
                                <m:e>
                                  <m:sSub>
                                    <m:sSubPr>
                                      <m:ctrlPr>
                                        <a:rPr lang="en-US" altLang="zh-CN" sz="2000" i="1">
                                          <a:latin typeface="Cambria Math" panose="02040503050406030204" pitchFamily="18" charset="0"/>
                                          <a:ea typeface="Cambria Math"/>
                                        </a:rPr>
                                      </m:ctrlPr>
                                    </m:sSubPr>
                                    <m:e>
                                      <m:r>
                                        <a:rPr lang="en-US" altLang="zh-CN" sz="2000" b="1" i="1">
                                          <a:latin typeface="Cambria Math"/>
                                          <a:ea typeface="Cambria Math"/>
                                        </a:rPr>
                                        <m:t>𝑷</m:t>
                                      </m:r>
                                    </m:e>
                                    <m:sub>
                                      <m:r>
                                        <a:rPr lang="en-US" altLang="zh-CN" sz="2000" b="1" i="1">
                                          <a:latin typeface="Cambria Math"/>
                                          <a:ea typeface="Cambria Math"/>
                                        </a:rPr>
                                        <m:t>𝒊</m:t>
                                      </m:r>
                                    </m:sub>
                                  </m:sSub>
                                  <m:sSub>
                                    <m:sSubPr>
                                      <m:ctrlPr>
                                        <a:rPr lang="en-US" altLang="zh-CN" sz="2000" i="1">
                                          <a:latin typeface="Cambria Math" panose="02040503050406030204" pitchFamily="18" charset="0"/>
                                          <a:ea typeface="Cambria Math"/>
                                        </a:rPr>
                                      </m:ctrlPr>
                                    </m:sSubPr>
                                    <m:e>
                                      <m:r>
                                        <a:rPr lang="en-US" altLang="zh-CN" sz="2000" b="1" i="1">
                                          <a:latin typeface="Cambria Math"/>
                                          <a:ea typeface="Cambria Math"/>
                                        </a:rPr>
                                        <m:t>𝑷</m:t>
                                      </m:r>
                                    </m:e>
                                    <m:sub>
                                      <m:r>
                                        <a:rPr lang="en-US" altLang="zh-CN" sz="2000" b="1" i="1">
                                          <a:latin typeface="Cambria Math"/>
                                          <a:ea typeface="Cambria Math"/>
                                        </a:rPr>
                                        <m:t>𝒋</m:t>
                                      </m:r>
                                    </m:sub>
                                  </m:sSub>
                                </m:e>
                              </m:acc>
                              <m:r>
                                <a:rPr lang="en-US" altLang="zh-CN" sz="2000" b="1" i="1">
                                  <a:latin typeface="Cambria Math"/>
                                  <a:ea typeface="Cambria Math"/>
                                </a:rPr>
                                <m:t>×</m:t>
                              </m:r>
                              <m:acc>
                                <m:accPr>
                                  <m:chr m:val="⃗"/>
                                  <m:ctrlPr>
                                    <a:rPr lang="en-US" altLang="zh-CN" sz="2000" i="1">
                                      <a:latin typeface="Cambria Math" panose="02040503050406030204" pitchFamily="18" charset="0"/>
                                      <a:ea typeface="Cambria Math"/>
                                    </a:rPr>
                                  </m:ctrlPr>
                                </m:accPr>
                                <m:e>
                                  <m:sSub>
                                    <m:sSubPr>
                                      <m:ctrlPr>
                                        <a:rPr lang="en-US" altLang="zh-CN" sz="2000" i="1">
                                          <a:latin typeface="Cambria Math" panose="02040503050406030204" pitchFamily="18" charset="0"/>
                                          <a:ea typeface="Cambria Math"/>
                                        </a:rPr>
                                      </m:ctrlPr>
                                    </m:sSubPr>
                                    <m:e>
                                      <m:r>
                                        <a:rPr lang="en-US" altLang="zh-CN" sz="2000" b="1" i="1">
                                          <a:latin typeface="Cambria Math"/>
                                          <a:ea typeface="Cambria Math"/>
                                        </a:rPr>
                                        <m:t>𝑷</m:t>
                                      </m:r>
                                    </m:e>
                                    <m:sub>
                                      <m:r>
                                        <a:rPr lang="en-US" altLang="zh-CN" sz="2000" b="1" i="1">
                                          <a:latin typeface="Cambria Math"/>
                                          <a:ea typeface="Cambria Math"/>
                                        </a:rPr>
                                        <m:t>𝒋</m:t>
                                      </m:r>
                                    </m:sub>
                                  </m:sSub>
                                  <m:sSub>
                                    <m:sSubPr>
                                      <m:ctrlPr>
                                        <a:rPr lang="en-US" altLang="zh-CN" sz="2000" i="1">
                                          <a:latin typeface="Cambria Math" panose="02040503050406030204" pitchFamily="18" charset="0"/>
                                          <a:ea typeface="Cambria Math"/>
                                        </a:rPr>
                                      </m:ctrlPr>
                                    </m:sSubPr>
                                    <m:e>
                                      <m:r>
                                        <a:rPr lang="en-US" altLang="zh-CN" sz="2000" b="1" i="1">
                                          <a:latin typeface="Cambria Math"/>
                                          <a:ea typeface="Cambria Math"/>
                                        </a:rPr>
                                        <m:t>𝑷</m:t>
                                      </m:r>
                                    </m:e>
                                    <m:sub>
                                      <m:r>
                                        <a:rPr lang="en-US" altLang="zh-CN" sz="2000" b="1" i="1">
                                          <a:latin typeface="Cambria Math"/>
                                          <a:ea typeface="Cambria Math"/>
                                        </a:rPr>
                                        <m:t>𝒌</m:t>
                                      </m:r>
                                    </m:sub>
                                  </m:sSub>
                                </m:e>
                              </m:acc>
                            </m:e>
                          </m:d>
                        </m:den>
                      </m:f>
                    </m:oMath>
                  </m:oMathPara>
                </a14:m>
                <a:endParaRPr lang="zh-CN" altLang="en-US" sz="2000">
                  <a:latin typeface="微软雅黑" panose="020B0503020204020204" pitchFamily="34" charset="-122"/>
                  <a:ea typeface="微软雅黑" panose="020B0503020204020204"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1582614" y="2003835"/>
                <a:ext cx="2671565" cy="899349"/>
              </a:xfrm>
              <a:prstGeom prst="rect">
                <a:avLst/>
              </a:prstGeom>
              <a:blipFill rotWithShape="1">
                <a:blip r:embed="rId4"/>
                <a:stretch>
                  <a:fillRect b="-13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79512" y="2996952"/>
                <a:ext cx="8881268" cy="1938992"/>
              </a:xfrm>
              <a:prstGeom prst="rect">
                <a:avLst/>
              </a:prstGeom>
            </p:spPr>
            <p:txBody>
              <a:bodyPr wrap="square">
                <a:spAutoFit/>
              </a:bodyPr>
              <a:lstStyle/>
              <a:p>
                <a:pP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平坦曲面上的点构成的三角网包含的信息量最少，即这些三角形的</a:t>
                </a:r>
                <a:r>
                  <a:rPr lang="zh-CN" altLang="en-US" sz="2000" dirty="0">
                    <a:solidFill>
                      <a:srgbClr val="FF0000"/>
                    </a:solidFill>
                    <a:latin typeface="微软雅黑" panose="020B0503020204020204" pitchFamily="34" charset="-122"/>
                    <a:ea typeface="微软雅黑" panose="020B0503020204020204" pitchFamily="34" charset="-122"/>
                  </a:rPr>
                  <a:t>法线向量的夹角越小</a:t>
                </a:r>
                <a:r>
                  <a:rPr lang="zh-CN" altLang="en-US" sz="2000" dirty="0">
                    <a:solidFill>
                      <a:schemeClr val="tx1"/>
                    </a:solidFill>
                    <a:latin typeface="微软雅黑" panose="020B0503020204020204" pitchFamily="34" charset="-122"/>
                    <a:ea typeface="微软雅黑" panose="020B0503020204020204" pitchFamily="34" charset="-122"/>
                  </a:rPr>
                  <a:t>。如果以</a:t>
                </a:r>
                <a14:m>
                  <m:oMath xmlns:m="http://schemas.openxmlformats.org/officeDocument/2006/math">
                    <m:sSub>
                      <m:sSubPr>
                        <m:ctrlPr>
                          <a:rPr lang="en-US" altLang="zh-CN" sz="2000" b="0" i="1">
                            <a:latin typeface="Cambria Math" panose="02040503050406030204" pitchFamily="18" charset="0"/>
                            <a:ea typeface="Cambria Math"/>
                          </a:rPr>
                        </m:ctrlPr>
                      </m:sSubPr>
                      <m:e>
                        <m:r>
                          <a:rPr lang="en-US" altLang="zh-CN" sz="2000" b="0" i="1">
                            <a:latin typeface="Cambria Math"/>
                            <a:ea typeface="Cambria Math"/>
                          </a:rPr>
                          <m:t>𝑃</m:t>
                        </m:r>
                      </m:e>
                      <m:sub>
                        <m:r>
                          <a:rPr lang="en-US" altLang="zh-CN" sz="2000" b="0" i="1">
                            <a:latin typeface="Cambria Math"/>
                            <a:ea typeface="Cambria Math"/>
                          </a:rPr>
                          <m:t>𝑖</m:t>
                        </m:r>
                      </m:sub>
                    </m:sSub>
                  </m:oMath>
                </a14:m>
                <a:r>
                  <a:rPr lang="zh-CN" altLang="en-US" sz="2000" dirty="0">
                    <a:solidFill>
                      <a:schemeClr val="tx1"/>
                    </a:solidFill>
                    <a:latin typeface="微软雅黑" panose="020B0503020204020204" pitchFamily="34" charset="-122"/>
                    <a:ea typeface="微软雅黑" panose="020B0503020204020204" pitchFamily="34" charset="-122"/>
                  </a:rPr>
                  <a:t>为顶点的三角形有</a:t>
                </a:r>
                <a:r>
                  <a:rPr lang="en-US" altLang="zh-CN" sz="2000" dirty="0">
                    <a:solidFill>
                      <a:schemeClr val="tx1"/>
                    </a:solidFill>
                    <a:latin typeface="微软雅黑" panose="020B0503020204020204" pitchFamily="34" charset="-122"/>
                    <a:ea typeface="微软雅黑" panose="020B0503020204020204" pitchFamily="34" charset="-122"/>
                  </a:rPr>
                  <a:t>n</a:t>
                </a:r>
                <a:r>
                  <a:rPr lang="zh-CN" altLang="en-US" sz="2000" dirty="0">
                    <a:solidFill>
                      <a:schemeClr val="tx1"/>
                    </a:solidFill>
                    <a:latin typeface="微软雅黑" panose="020B0503020204020204" pitchFamily="34" charset="-122"/>
                    <a:ea typeface="微软雅黑" panose="020B0503020204020204" pitchFamily="34" charset="-122"/>
                  </a:rPr>
                  <a:t>个，两两之间的法线向量的夹角有</a:t>
                </a:r>
                <a14:m>
                  <m:oMath xmlns:m="http://schemas.openxmlformats.org/officeDocument/2006/math">
                    <m:r>
                      <a:rPr lang="en-US" altLang="zh-CN" sz="2000" i="1">
                        <a:solidFill>
                          <a:schemeClr val="tx1"/>
                        </a:solidFill>
                        <a:latin typeface="Cambria Math"/>
                        <a:ea typeface="黑体" panose="02010609060101010101" pitchFamily="49" charset="-122"/>
                      </a:rPr>
                      <m:t>𝑪</m:t>
                    </m:r>
                    <m:r>
                      <a:rPr lang="en-US" altLang="zh-CN" sz="2000" i="1" baseline="30000">
                        <a:solidFill>
                          <a:schemeClr val="tx1"/>
                        </a:solidFill>
                        <a:latin typeface="Cambria Math"/>
                        <a:ea typeface="黑体" panose="02010609060101010101" pitchFamily="49" charset="-122"/>
                      </a:rPr>
                      <m:t>𝟐</m:t>
                    </m:r>
                    <m:r>
                      <a:rPr lang="en-US" altLang="zh-CN" sz="2000" i="1" baseline="-25000">
                        <a:solidFill>
                          <a:schemeClr val="tx1"/>
                        </a:solidFill>
                        <a:latin typeface="Cambria Math"/>
                        <a:ea typeface="黑体" panose="02010609060101010101" pitchFamily="49" charset="-122"/>
                      </a:rPr>
                      <m:t>𝒏</m:t>
                    </m:r>
                  </m:oMath>
                </a14:m>
                <a:r>
                  <a:rPr lang="zh-CN" altLang="en-US" sz="2000" dirty="0">
                    <a:solidFill>
                      <a:schemeClr val="tx1"/>
                    </a:solidFill>
                    <a:latin typeface="微软雅黑" panose="020B0503020204020204" pitchFamily="34" charset="-122"/>
                    <a:ea typeface="微软雅黑" panose="020B0503020204020204" pitchFamily="34" charset="-122"/>
                  </a:rPr>
                  <a:t>个，求这</a:t>
                </a:r>
                <a14:m>
                  <m:oMath xmlns:m="http://schemas.openxmlformats.org/officeDocument/2006/math">
                    <m:r>
                      <a:rPr lang="en-US" altLang="zh-CN" sz="2000" i="1" smtClean="0">
                        <a:solidFill>
                          <a:srgbClr val="FF0000"/>
                        </a:solidFill>
                        <a:latin typeface="Cambria Math"/>
                        <a:ea typeface="黑体" panose="02010609060101010101" pitchFamily="49" charset="-122"/>
                      </a:rPr>
                      <m:t>𝑪</m:t>
                    </m:r>
                    <m:r>
                      <a:rPr lang="en-US" altLang="zh-CN" sz="2000" i="1" baseline="30000">
                        <a:solidFill>
                          <a:srgbClr val="FF0000"/>
                        </a:solidFill>
                        <a:latin typeface="Cambria Math"/>
                        <a:ea typeface="黑体" panose="02010609060101010101" pitchFamily="49" charset="-122"/>
                      </a:rPr>
                      <m:t>𝟐</m:t>
                    </m:r>
                    <m:r>
                      <a:rPr lang="en-US" altLang="zh-CN" sz="2000" i="1" baseline="-25000">
                        <a:solidFill>
                          <a:srgbClr val="FF0000"/>
                        </a:solidFill>
                        <a:latin typeface="Cambria Math"/>
                        <a:ea typeface="黑体" panose="02010609060101010101" pitchFamily="49" charset="-122"/>
                      </a:rPr>
                      <m:t>𝒏</m:t>
                    </m:r>
                  </m:oMath>
                </a14:m>
                <a:r>
                  <a:rPr lang="zh-CN" altLang="en-US" sz="2000" dirty="0">
                    <a:solidFill>
                      <a:srgbClr val="FF0000"/>
                    </a:solidFill>
                    <a:latin typeface="微软雅黑" panose="020B0503020204020204" pitchFamily="34" charset="-122"/>
                    <a:ea typeface="微软雅黑" panose="020B0503020204020204" pitchFamily="34" charset="-122"/>
                  </a:rPr>
                  <a:t>个夹角的最大值</a:t>
                </a:r>
                <a:r>
                  <a:rPr lang="zh-CN" altLang="en-US" sz="2000" dirty="0">
                    <a:solidFill>
                      <a:schemeClr val="tx1"/>
                    </a:solidFill>
                    <a:latin typeface="微软雅黑" panose="020B0503020204020204" pitchFamily="34" charset="-122"/>
                    <a:ea typeface="微软雅黑" panose="020B0503020204020204" pitchFamily="34" charset="-122"/>
                  </a:rPr>
                  <a:t>，如果该最大值小于设定阈值，则该点</a:t>
                </a:r>
                <a14:m>
                  <m:oMath xmlns:m="http://schemas.openxmlformats.org/officeDocument/2006/math">
                    <m:sSub>
                      <m:sSubPr>
                        <m:ctrlPr>
                          <a:rPr lang="en-US" altLang="zh-CN" sz="2000" b="0" i="1">
                            <a:latin typeface="Cambria Math" panose="02040503050406030204" pitchFamily="18" charset="0"/>
                            <a:ea typeface="Cambria Math"/>
                          </a:rPr>
                        </m:ctrlPr>
                      </m:sSubPr>
                      <m:e>
                        <m:r>
                          <a:rPr lang="en-US" altLang="zh-CN" sz="2000" b="0" i="1">
                            <a:latin typeface="Cambria Math"/>
                            <a:ea typeface="Cambria Math"/>
                          </a:rPr>
                          <m:t>𝑃</m:t>
                        </m:r>
                      </m:e>
                      <m:sub>
                        <m:r>
                          <a:rPr lang="en-US" altLang="zh-CN" sz="2000" b="0" i="1">
                            <a:latin typeface="Cambria Math"/>
                            <a:ea typeface="Cambria Math"/>
                          </a:rPr>
                          <m:t>𝑖</m:t>
                        </m:r>
                      </m:sub>
                    </m:sSub>
                  </m:oMath>
                </a14:m>
                <a:r>
                  <a:rPr lang="zh-CN" altLang="en-US" sz="2000" dirty="0">
                    <a:solidFill>
                      <a:schemeClr val="tx1"/>
                    </a:solidFill>
                    <a:latin typeface="微软雅黑" panose="020B0503020204020204" pitchFamily="34" charset="-122"/>
                    <a:ea typeface="微软雅黑" panose="020B0503020204020204" pitchFamily="34" charset="-122"/>
                  </a:rPr>
                  <a:t>予以删除，否则保留。</a:t>
                </a:r>
                <a:endParaRPr lang="en-US" altLang="zh-CN" sz="20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17" name="矩形 16"/>
              <p:cNvSpPr>
                <a:spLocks noRot="1" noChangeAspect="1" noMove="1" noResize="1" noEditPoints="1" noAdjustHandles="1" noChangeArrowheads="1" noChangeShapeType="1" noTextEdit="1"/>
              </p:cNvSpPr>
              <p:nvPr/>
            </p:nvSpPr>
            <p:spPr>
              <a:xfrm>
                <a:off x="179512" y="2996952"/>
                <a:ext cx="8881268" cy="1938992"/>
              </a:xfrm>
              <a:prstGeom prst="rect">
                <a:avLst/>
              </a:prstGeom>
              <a:blipFill rotWithShape="1">
                <a:blip r:embed="rId7"/>
                <a:stretch>
                  <a:fillRect l="-755" r="-618" b="-3145"/>
                </a:stretch>
              </a:blipFill>
            </p:spPr>
            <p:txBody>
              <a:bodyPr/>
              <a:lstStyle/>
              <a:p>
                <a:r>
                  <a:rPr lang="zh-CN" altLang="en-US">
                    <a:noFill/>
                  </a:rPr>
                  <a:t> </a:t>
                </a:r>
              </a:p>
            </p:txBody>
          </p:sp>
        </mc:Fallback>
      </mc:AlternateContent>
      <p:pic>
        <p:nvPicPr>
          <p:cNvPr id="8192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2712" y="4671947"/>
            <a:ext cx="4314613" cy="1997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10310" y="764704"/>
            <a:ext cx="9133689"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3.2 </a:t>
            </a:r>
            <a:r>
              <a:rPr lang="zh-CN" altLang="en-US" sz="2400">
                <a:solidFill>
                  <a:schemeClr val="tx1"/>
                </a:solidFill>
                <a:latin typeface="微软雅黑" panose="020B0503020204020204" pitchFamily="34" charset="-122"/>
                <a:ea typeface="微软雅黑" panose="020B0503020204020204" pitchFamily="34" charset="-122"/>
              </a:rPr>
              <a:t>基于三角面片的散乱点云数据精简</a:t>
            </a:r>
            <a:endParaRPr lang="en-US" altLang="zh-CN" sz="2400">
              <a:solidFill>
                <a:schemeClr val="tx1"/>
              </a:solidFill>
              <a:latin typeface="微软雅黑" panose="020B0503020204020204" pitchFamily="34" charset="-122"/>
              <a:ea typeface="微软雅黑" panose="020B0503020204020204" pitchFamily="34" charset="-122"/>
            </a:endParaRPr>
          </a:p>
        </p:txBody>
      </p:sp>
      <p:grpSp>
        <p:nvGrpSpPr>
          <p:cNvPr id="16" name="Group 3"/>
          <p:cNvGrpSpPr>
            <a:grpSpLocks/>
          </p:cNvGrpSpPr>
          <p:nvPr/>
        </p:nvGrpSpPr>
        <p:grpSpPr bwMode="auto">
          <a:xfrm>
            <a:off x="112075" y="44624"/>
            <a:ext cx="9035889" cy="647700"/>
            <a:chOff x="113" y="119"/>
            <a:chExt cx="5578" cy="408"/>
          </a:xfrm>
        </p:grpSpPr>
        <p:sp>
          <p:nvSpPr>
            <p:cNvPr id="18"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三、点云精简</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19"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7" name="灯片编号占位符 6"/>
          <p:cNvSpPr>
            <a:spLocks noGrp="1"/>
          </p:cNvSpPr>
          <p:nvPr>
            <p:ph type="sldNum" sz="quarter" idx="12"/>
          </p:nvPr>
        </p:nvSpPr>
        <p:spPr/>
        <p:txBody>
          <a:bodyPr/>
          <a:lstStyle/>
          <a:p>
            <a:fld id="{7347B80C-AA43-4929-B396-1C9CA25DAE9E}" type="slidenum">
              <a:rPr lang="en-US" altLang="zh-CN" smtClean="0"/>
              <a:pPr/>
              <a:t>30</a:t>
            </a:fld>
            <a:r>
              <a:rPr lang="en-US" altLang="zh-CN"/>
              <a:t>/92</a:t>
            </a:r>
          </a:p>
        </p:txBody>
      </p:sp>
      <p:grpSp>
        <p:nvGrpSpPr>
          <p:cNvPr id="4" name="组合 3"/>
          <p:cNvGrpSpPr/>
          <p:nvPr/>
        </p:nvGrpSpPr>
        <p:grpSpPr>
          <a:xfrm>
            <a:off x="5669633" y="764704"/>
            <a:ext cx="2790799" cy="2054092"/>
            <a:chOff x="5669633" y="764704"/>
            <a:chExt cx="2790799" cy="2054092"/>
          </a:xfrm>
        </p:grpSpPr>
        <p:grpSp>
          <p:nvGrpSpPr>
            <p:cNvPr id="5" name="组合 4"/>
            <p:cNvGrpSpPr/>
            <p:nvPr/>
          </p:nvGrpSpPr>
          <p:grpSpPr>
            <a:xfrm>
              <a:off x="6051665" y="908720"/>
              <a:ext cx="2408767" cy="1910076"/>
              <a:chOff x="5796136" y="1268760"/>
              <a:chExt cx="2408767" cy="1910076"/>
            </a:xfrm>
          </p:grpSpPr>
          <p:pic>
            <p:nvPicPr>
              <p:cNvPr id="8192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6136" y="1268760"/>
                <a:ext cx="2408767" cy="1910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矩形 8"/>
                  <p:cNvSpPr/>
                  <p:nvPr/>
                </p:nvSpPr>
                <p:spPr>
                  <a:xfrm>
                    <a:off x="6739889" y="2054521"/>
                    <a:ext cx="4512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ea typeface="Cambria Math"/>
                                </a:rPr>
                              </m:ctrlPr>
                            </m:sSubPr>
                            <m:e>
                              <m:r>
                                <a:rPr lang="en-US" altLang="zh-CN" sz="1600" b="1" i="1">
                                  <a:latin typeface="Cambria Math"/>
                                  <a:ea typeface="Cambria Math"/>
                                </a:rPr>
                                <m:t>𝑷</m:t>
                              </m:r>
                            </m:e>
                            <m:sub>
                              <m:r>
                                <a:rPr lang="en-US" altLang="zh-CN" sz="1600" b="1" i="1">
                                  <a:latin typeface="Cambria Math"/>
                                  <a:ea typeface="Cambria Math"/>
                                </a:rPr>
                                <m:t>𝒊</m:t>
                              </m:r>
                            </m:sub>
                          </m:sSub>
                        </m:oMath>
                      </m:oMathPara>
                    </a14:m>
                    <a:endParaRPr lang="zh-CN" altLang="en-US" sz="1600">
                      <a:latin typeface="微软雅黑" panose="020B0503020204020204" pitchFamily="34" charset="-122"/>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6739889" y="2054521"/>
                    <a:ext cx="451277" cy="338554"/>
                  </a:xfrm>
                  <a:prstGeom prst="rect">
                    <a:avLst/>
                  </a:prstGeom>
                  <a:blipFill rotWithShape="1">
                    <a:blip r:embed="rId6"/>
                    <a:stretch>
                      <a:fillRect b="-535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0" name="矩形 19"/>
                <p:cNvSpPr/>
                <p:nvPr/>
              </p:nvSpPr>
              <p:spPr>
                <a:xfrm>
                  <a:off x="6769779" y="764704"/>
                  <a:ext cx="452880" cy="361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Cambria Math"/>
                              </a:rPr>
                            </m:ctrlPr>
                          </m:sSubPr>
                          <m:e>
                            <m:r>
                              <a:rPr lang="en-US" altLang="zh-CN" sz="1600" b="1" i="1">
                                <a:latin typeface="Cambria Math"/>
                                <a:ea typeface="Cambria Math"/>
                              </a:rPr>
                              <m:t>𝑷</m:t>
                            </m:r>
                          </m:e>
                          <m:sub>
                            <m:r>
                              <a:rPr lang="en-US" altLang="zh-CN" sz="1600" b="1" i="1" smtClean="0">
                                <a:latin typeface="Cambria Math"/>
                                <a:ea typeface="Cambria Math"/>
                              </a:rPr>
                              <m:t>𝒋</m:t>
                            </m:r>
                          </m:sub>
                        </m:sSub>
                      </m:oMath>
                    </m:oMathPara>
                  </a14:m>
                  <a:endParaRPr lang="zh-CN" altLang="en-US" sz="1600">
                    <a:latin typeface="微软雅黑" panose="020B0503020204020204" pitchFamily="34" charset="-122"/>
                    <a:ea typeface="微软雅黑" panose="020B0503020204020204" pitchFamily="34" charset="-122"/>
                  </a:endParaRPr>
                </a:p>
              </p:txBody>
            </p:sp>
          </mc:Choice>
          <mc:Fallback xmlns="">
            <p:sp>
              <p:nvSpPr>
                <p:cNvPr id="20" name="矩形 19"/>
                <p:cNvSpPr>
                  <a:spLocks noRot="1" noChangeAspect="1" noMove="1" noResize="1" noEditPoints="1" noAdjustHandles="1" noChangeArrowheads="1" noChangeShapeType="1" noTextEdit="1"/>
                </p:cNvSpPr>
                <p:nvPr/>
              </p:nvSpPr>
              <p:spPr>
                <a:xfrm>
                  <a:off x="6769779" y="764704"/>
                  <a:ext cx="452880" cy="361830"/>
                </a:xfrm>
                <a:prstGeom prst="rect">
                  <a:avLst/>
                </a:prstGeom>
                <a:blipFill rotWithShape="1">
                  <a:blip r:embed="rId10"/>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669633" y="1772816"/>
                  <a:ext cx="48654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Cambria Math"/>
                              </a:rPr>
                            </m:ctrlPr>
                          </m:sSubPr>
                          <m:e>
                            <m:r>
                              <a:rPr lang="en-US" altLang="zh-CN" sz="1600" b="1" i="1">
                                <a:latin typeface="Cambria Math"/>
                                <a:ea typeface="Cambria Math"/>
                              </a:rPr>
                              <m:t>𝑷</m:t>
                            </m:r>
                          </m:e>
                          <m:sub>
                            <m:r>
                              <a:rPr lang="en-US" altLang="zh-CN" sz="1600" b="1" i="1" smtClean="0">
                                <a:latin typeface="Cambria Math"/>
                                <a:ea typeface="Cambria Math"/>
                              </a:rPr>
                              <m:t>𝒌</m:t>
                            </m:r>
                          </m:sub>
                        </m:sSub>
                      </m:oMath>
                    </m:oMathPara>
                  </a14:m>
                  <a:endParaRPr lang="zh-CN" altLang="en-US" sz="1600">
                    <a:latin typeface="微软雅黑" panose="020B0503020204020204" pitchFamily="34" charset="-122"/>
                    <a:ea typeface="微软雅黑" panose="020B0503020204020204" pitchFamily="34" charset="-122"/>
                  </a:endParaRPr>
                </a:p>
              </p:txBody>
            </p:sp>
          </mc:Choice>
          <mc:Fallback xmlns="">
            <p:sp>
              <p:nvSpPr>
                <p:cNvPr id="21" name="矩形 20"/>
                <p:cNvSpPr>
                  <a:spLocks noRot="1" noChangeAspect="1" noMove="1" noResize="1" noEditPoints="1" noAdjustHandles="1" noChangeArrowheads="1" noChangeShapeType="1" noTextEdit="1"/>
                </p:cNvSpPr>
                <p:nvPr/>
              </p:nvSpPr>
              <p:spPr>
                <a:xfrm>
                  <a:off x="5669633" y="1772816"/>
                  <a:ext cx="486543" cy="338554"/>
                </a:xfrm>
                <a:prstGeom prst="rect">
                  <a:avLst/>
                </a:prstGeom>
                <a:blipFill rotWithShape="1">
                  <a:blip r:embed="rId11"/>
                  <a:stretch>
                    <a:fillRect b="-909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34294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0967" y="4452384"/>
            <a:ext cx="2277417" cy="2360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10310" y="692696"/>
            <a:ext cx="9133689"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3.3 </a:t>
            </a:r>
            <a:r>
              <a:rPr lang="zh-CN" altLang="en-US" sz="2400">
                <a:solidFill>
                  <a:schemeClr val="tx1"/>
                </a:solidFill>
                <a:latin typeface="微软雅黑" panose="020B0503020204020204" pitchFamily="34" charset="-122"/>
                <a:ea typeface="微软雅黑" panose="020B0503020204020204" pitchFamily="34" charset="-122"/>
              </a:rPr>
              <a:t>面向特征保持的点云数据精简</a:t>
            </a:r>
            <a:endParaRPr lang="en-US" altLang="zh-CN" sz="2400">
              <a:solidFill>
                <a:schemeClr val="tx1"/>
              </a:solidFill>
              <a:latin typeface="微软雅黑" panose="020B0503020204020204" pitchFamily="34" charset="-122"/>
              <a:ea typeface="微软雅黑" panose="020B0503020204020204" pitchFamily="34" charset="-122"/>
            </a:endParaRPr>
          </a:p>
        </p:txBody>
      </p:sp>
      <p:sp>
        <p:nvSpPr>
          <p:cNvPr id="2" name="矩形 1"/>
          <p:cNvSpPr/>
          <p:nvPr/>
        </p:nvSpPr>
        <p:spPr>
          <a:xfrm>
            <a:off x="35496" y="1139259"/>
            <a:ext cx="8825168" cy="553998"/>
          </a:xfrm>
          <a:prstGeom prst="rect">
            <a:avLst/>
          </a:prstGeom>
        </p:spPr>
        <p:txBody>
          <a:bodyPr wrap="square">
            <a:spAutoFit/>
          </a:bodyPr>
          <a:lstStyle/>
          <a:p>
            <a:pPr marL="342900" indent="-342900">
              <a:lnSpc>
                <a:spcPct val="150000"/>
              </a:lnSpc>
              <a:buFont typeface="Wingdings" panose="05000000000000000000" pitchFamily="2" charset="2"/>
              <a:buChar char="p"/>
            </a:pPr>
            <a:r>
              <a:rPr lang="zh-CN" altLang="en-US" sz="2000" dirty="0">
                <a:solidFill>
                  <a:srgbClr val="660066"/>
                </a:solidFill>
                <a:latin typeface="微软雅黑" panose="020B0503020204020204" pitchFamily="34" charset="-122"/>
                <a:ea typeface="微软雅黑" panose="020B0503020204020204" pitchFamily="34" charset="-122"/>
              </a:rPr>
              <a:t>第</a:t>
            </a:r>
            <a:r>
              <a:rPr lang="en-US" altLang="zh-CN" sz="2000" dirty="0">
                <a:solidFill>
                  <a:srgbClr val="660066"/>
                </a:solidFill>
                <a:latin typeface="微软雅黑" panose="020B0503020204020204" pitchFamily="34" charset="-122"/>
                <a:ea typeface="微软雅黑" panose="020B0503020204020204" pitchFamily="34" charset="-122"/>
              </a:rPr>
              <a:t>1</a:t>
            </a:r>
            <a:r>
              <a:rPr lang="zh-CN" altLang="en-US" sz="2000" dirty="0">
                <a:solidFill>
                  <a:srgbClr val="660066"/>
                </a:solidFill>
                <a:latin typeface="微软雅黑" panose="020B0503020204020204" pitchFamily="34" charset="-122"/>
                <a:ea typeface="微软雅黑" panose="020B0503020204020204" pitchFamily="34" charset="-122"/>
              </a:rPr>
              <a:t>大步：</a:t>
            </a:r>
            <a:r>
              <a:rPr lang="zh-CN" altLang="en-US" sz="2000" dirty="0">
                <a:solidFill>
                  <a:schemeClr val="tx1"/>
                </a:solidFill>
                <a:latin typeface="微软雅黑" panose="020B0503020204020204" pitchFamily="34" charset="-122"/>
                <a:ea typeface="微软雅黑" panose="020B0503020204020204" pitchFamily="34" charset="-122"/>
              </a:rPr>
              <a:t>利用Ｋ均值聚类法在空间域对点云全局聚类。</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12" name="矩形 11"/>
          <p:cNvSpPr/>
          <p:nvPr/>
        </p:nvSpPr>
        <p:spPr>
          <a:xfrm>
            <a:off x="467544" y="1628800"/>
            <a:ext cx="8640960" cy="1938992"/>
          </a:xfrm>
          <a:prstGeom prst="rect">
            <a:avLst/>
          </a:prstGeom>
        </p:spPr>
        <p:txBody>
          <a:bodyPr wrap="square">
            <a:noAutofit/>
          </a:bodyPr>
          <a:lstStyle/>
          <a:p>
            <a:pPr marL="0" lvl="1">
              <a:lnSpc>
                <a:spcPct val="150000"/>
              </a:lnSpc>
            </a:pPr>
            <a:r>
              <a:rPr lang="en-US" altLang="zh-CN" sz="2000" b="0" dirty="0">
                <a:effectLst/>
                <a:latin typeface="微软雅黑" panose="020B0503020204020204" pitchFamily="34" charset="-122"/>
                <a:ea typeface="微软雅黑" panose="020B0503020204020204" pitchFamily="34" charset="-122"/>
              </a:rPr>
              <a:t>Step1</a:t>
            </a:r>
            <a:r>
              <a:rPr lang="zh-CN" altLang="en-US" sz="2000" b="0" dirty="0">
                <a:effectLst/>
                <a:latin typeface="微软雅黑" panose="020B0503020204020204" pitchFamily="34" charset="-122"/>
                <a:ea typeface="微软雅黑" panose="020B0503020204020204" pitchFamily="34" charset="-122"/>
              </a:rPr>
              <a:t>：</a:t>
            </a:r>
            <a:r>
              <a:rPr lang="zh-CN" altLang="en-US" sz="2000" b="0" u="sng" dirty="0">
                <a:solidFill>
                  <a:srgbClr val="C00000"/>
                </a:solidFill>
                <a:effectLst/>
                <a:latin typeface="微软雅黑" panose="020B0503020204020204" pitchFamily="34" charset="-122"/>
                <a:ea typeface="微软雅黑" panose="020B0503020204020204" pitchFamily="34" charset="-122"/>
              </a:rPr>
              <a:t>选择初始化聚类中心；</a:t>
            </a:r>
            <a:endParaRPr lang="en-US" altLang="zh-CN" sz="2000" b="0" u="sng" dirty="0">
              <a:solidFill>
                <a:srgbClr val="C00000"/>
              </a:solidFill>
              <a:effectLst/>
              <a:latin typeface="微软雅黑" panose="020B0503020204020204" pitchFamily="34" charset="-122"/>
              <a:ea typeface="微软雅黑" panose="020B0503020204020204" pitchFamily="34" charset="-122"/>
            </a:endParaRPr>
          </a:p>
          <a:p>
            <a:pPr marL="0" lvl="1">
              <a:lnSpc>
                <a:spcPct val="150000"/>
              </a:lnSpc>
            </a:pPr>
            <a:r>
              <a:rPr lang="en-US" altLang="zh-CN" sz="2000" b="0" dirty="0">
                <a:effectLst/>
                <a:latin typeface="微软雅黑" panose="020B0503020204020204" pitchFamily="34" charset="-122"/>
                <a:ea typeface="微软雅黑" panose="020B0503020204020204" pitchFamily="34" charset="-122"/>
              </a:rPr>
              <a:t>Step2</a:t>
            </a:r>
            <a:r>
              <a:rPr lang="zh-CN" altLang="en-US" sz="2000" b="0" dirty="0">
                <a:effectLst/>
                <a:latin typeface="微软雅黑" panose="020B0503020204020204" pitchFamily="34" charset="-122"/>
                <a:ea typeface="微软雅黑" panose="020B0503020204020204" pitchFamily="34" charset="-122"/>
              </a:rPr>
              <a:t>：根据点云到各类中心的距离，每个点选择距离最近类作为类别标号；</a:t>
            </a:r>
            <a:endParaRPr lang="en-US" altLang="zh-CN" sz="2000" b="0" dirty="0">
              <a:effectLst/>
              <a:latin typeface="微软雅黑" panose="020B0503020204020204" pitchFamily="34" charset="-122"/>
              <a:ea typeface="微软雅黑" panose="020B0503020204020204" pitchFamily="34" charset="-122"/>
            </a:endParaRPr>
          </a:p>
          <a:p>
            <a:pPr marL="0" lvl="1">
              <a:lnSpc>
                <a:spcPct val="150000"/>
              </a:lnSpc>
            </a:pPr>
            <a:r>
              <a:rPr lang="en-US" altLang="zh-CN" sz="2000" b="0" dirty="0">
                <a:effectLst/>
                <a:latin typeface="微软雅黑" panose="020B0503020204020204" pitchFamily="34" charset="-122"/>
                <a:ea typeface="微软雅黑" panose="020B0503020204020204" pitchFamily="34" charset="-122"/>
              </a:rPr>
              <a:t>Step3</a:t>
            </a:r>
            <a:r>
              <a:rPr lang="zh-CN" altLang="en-US" sz="2000" b="0" dirty="0">
                <a:effectLst/>
                <a:latin typeface="微软雅黑" panose="020B0503020204020204" pitchFamily="34" charset="-122"/>
                <a:ea typeface="微软雅黑" panose="020B0503020204020204" pitchFamily="34" charset="-122"/>
              </a:rPr>
              <a:t>：根据新的分类结果，计算同类中点云位置平均值作为新的聚类中心；</a:t>
            </a:r>
            <a:endParaRPr lang="en-US" altLang="zh-CN" sz="2000" b="0" dirty="0">
              <a:effectLst/>
              <a:latin typeface="微软雅黑" panose="020B0503020204020204" pitchFamily="34" charset="-122"/>
              <a:ea typeface="微软雅黑" panose="020B0503020204020204" pitchFamily="34" charset="-122"/>
            </a:endParaRPr>
          </a:p>
          <a:p>
            <a:pPr marL="0" lvl="1">
              <a:lnSpc>
                <a:spcPct val="150000"/>
              </a:lnSpc>
            </a:pPr>
            <a:r>
              <a:rPr lang="en-US" altLang="zh-CN" sz="2000" b="0" dirty="0">
                <a:effectLst/>
                <a:latin typeface="微软雅黑" panose="020B0503020204020204" pitchFamily="34" charset="-122"/>
                <a:ea typeface="微软雅黑" panose="020B0503020204020204" pitchFamily="34" charset="-122"/>
              </a:rPr>
              <a:t>Step4</a:t>
            </a:r>
            <a:r>
              <a:rPr lang="zh-CN" altLang="en-US" sz="2000" b="0" dirty="0">
                <a:effectLst/>
                <a:latin typeface="微软雅黑" panose="020B0503020204020204" pitchFamily="34" charset="-122"/>
                <a:ea typeface="微软雅黑" panose="020B0503020204020204" pitchFamily="34" charset="-122"/>
              </a:rPr>
              <a:t>：重复步骤</a:t>
            </a:r>
            <a:r>
              <a:rPr lang="en-US" altLang="zh-CN" sz="2000" b="0" dirty="0">
                <a:effectLst/>
                <a:latin typeface="微软雅黑" panose="020B0503020204020204" pitchFamily="34" charset="-122"/>
                <a:ea typeface="微软雅黑" panose="020B0503020204020204" pitchFamily="34" charset="-122"/>
              </a:rPr>
              <a:t>2-3</a:t>
            </a:r>
            <a:r>
              <a:rPr lang="zh-CN" altLang="en-US" sz="2000" b="0" dirty="0">
                <a:effectLst/>
                <a:latin typeface="微软雅黑" panose="020B0503020204020204" pitchFamily="34" charset="-122"/>
                <a:ea typeface="微软雅黑" panose="020B0503020204020204" pitchFamily="34" charset="-122"/>
              </a:rPr>
              <a:t>，直到类中心的位置不在发生变化。</a:t>
            </a:r>
            <a:endParaRPr lang="en-US" altLang="zh-CN" sz="2000" b="0" dirty="0">
              <a:effectLst/>
              <a:latin typeface="微软雅黑" panose="020B0503020204020204" pitchFamily="34" charset="-122"/>
              <a:ea typeface="微软雅黑" panose="020B0503020204020204" pitchFamily="34" charset="-122"/>
            </a:endParaRPr>
          </a:p>
        </p:txBody>
      </p:sp>
      <p:sp>
        <p:nvSpPr>
          <p:cNvPr id="13" name="矩形 12"/>
          <p:cNvSpPr/>
          <p:nvPr/>
        </p:nvSpPr>
        <p:spPr>
          <a:xfrm>
            <a:off x="133844" y="3501008"/>
            <a:ext cx="9046668" cy="1015663"/>
          </a:xfrm>
          <a:prstGeom prst="rect">
            <a:avLst/>
          </a:prstGeom>
        </p:spPr>
        <p:txBody>
          <a:bodyPr wrap="square">
            <a:spAutoFit/>
          </a:bodyPr>
          <a:lstStyle/>
          <a:p>
            <a:pPr>
              <a:lnSpc>
                <a:spcPct val="150000"/>
              </a:lnSpc>
            </a:pPr>
            <a:r>
              <a:rPr lang="zh-CN" altLang="en-US" sz="2000" dirty="0">
                <a:solidFill>
                  <a:srgbClr val="0000FF"/>
                </a:solidFill>
                <a:latin typeface="微软雅黑" panose="020B0503020204020204" pitchFamily="34" charset="-122"/>
                <a:ea typeface="微软雅黑" panose="020B0503020204020204" pitchFamily="34" charset="-122"/>
              </a:rPr>
              <a:t>基于</a:t>
            </a:r>
            <a:r>
              <a:rPr lang="en-US" altLang="zh-CN" sz="2000" dirty="0">
                <a:solidFill>
                  <a:srgbClr val="0000FF"/>
                </a:solidFill>
                <a:latin typeface="微软雅黑" panose="020B0503020204020204" pitchFamily="34" charset="-122"/>
                <a:ea typeface="微软雅黑" panose="020B0503020204020204" pitchFamily="34" charset="-122"/>
              </a:rPr>
              <a:t>K-D</a:t>
            </a:r>
            <a:r>
              <a:rPr lang="zh-CN" altLang="en-US" sz="2000" dirty="0">
                <a:solidFill>
                  <a:srgbClr val="0000FF"/>
                </a:solidFill>
                <a:latin typeface="微软雅黑" panose="020B0503020204020204" pitchFamily="34" charset="-122"/>
                <a:ea typeface="微软雅黑" panose="020B0503020204020204" pitchFamily="34" charset="-122"/>
              </a:rPr>
              <a:t>树的聚类中心初始化：</a:t>
            </a:r>
            <a:r>
              <a:rPr lang="zh-CN" altLang="en-US" sz="2000" dirty="0">
                <a:solidFill>
                  <a:schemeClr val="tx1"/>
                </a:solidFill>
                <a:latin typeface="微软雅黑" panose="020B0503020204020204" pitchFamily="34" charset="-122"/>
                <a:ea typeface="微软雅黑" panose="020B0503020204020204" pitchFamily="34" charset="-122"/>
              </a:rPr>
              <a:t>保证点云聚类</a:t>
            </a:r>
            <a:r>
              <a:rPr lang="zh-CN" altLang="en-US" sz="2000" dirty="0">
                <a:solidFill>
                  <a:srgbClr val="C00000"/>
                </a:solidFill>
                <a:latin typeface="微软雅黑" panose="020B0503020204020204" pitchFamily="34" charset="-122"/>
                <a:ea typeface="微软雅黑" panose="020B0503020204020204" pitchFamily="34" charset="-122"/>
              </a:rPr>
              <a:t>快速收敛</a:t>
            </a:r>
            <a:r>
              <a:rPr lang="zh-CN" altLang="en-US" sz="2000" dirty="0">
                <a:solidFill>
                  <a:schemeClr val="tx1"/>
                </a:solidFill>
                <a:latin typeface="微软雅黑" panose="020B0503020204020204" pitchFamily="34" charset="-122"/>
                <a:ea typeface="微软雅黑" panose="020B0503020204020204" pitchFamily="34" charset="-122"/>
              </a:rPr>
              <a:t>，最好能</a:t>
            </a:r>
            <a:r>
              <a:rPr lang="zh-CN" altLang="en-US" sz="2000" dirty="0">
                <a:solidFill>
                  <a:srgbClr val="C00000"/>
                </a:solidFill>
                <a:latin typeface="微软雅黑" panose="020B0503020204020204" pitchFamily="34" charset="-122"/>
                <a:ea typeface="微软雅黑" panose="020B0503020204020204" pitchFamily="34" charset="-122"/>
              </a:rPr>
              <a:t>均匀分布</a:t>
            </a:r>
            <a:r>
              <a:rPr lang="zh-CN" altLang="en-US" sz="2000" dirty="0">
                <a:solidFill>
                  <a:schemeClr val="tx1"/>
                </a:solidFill>
                <a:latin typeface="微软雅黑" panose="020B0503020204020204" pitchFamily="34" charset="-122"/>
                <a:ea typeface="微软雅黑" panose="020B0503020204020204" pitchFamily="34" charset="-122"/>
              </a:rPr>
              <a:t>在模型各处。对点云数据构建</a:t>
            </a:r>
            <a:r>
              <a:rPr lang="en-US" altLang="zh-CN" sz="2000" dirty="0">
                <a:solidFill>
                  <a:schemeClr val="tx1"/>
                </a:solidFill>
                <a:latin typeface="微软雅黑" panose="020B0503020204020204" pitchFamily="34" charset="-122"/>
                <a:ea typeface="微软雅黑" panose="020B0503020204020204" pitchFamily="34" charset="-122"/>
              </a:rPr>
              <a:t>K-D</a:t>
            </a:r>
            <a:r>
              <a:rPr lang="zh-CN" altLang="en-US" sz="2000" dirty="0">
                <a:solidFill>
                  <a:schemeClr val="tx1"/>
                </a:solidFill>
                <a:latin typeface="微软雅黑" panose="020B0503020204020204" pitchFamily="34" charset="-122"/>
                <a:ea typeface="微软雅黑" panose="020B0503020204020204" pitchFamily="34" charset="-122"/>
              </a:rPr>
              <a:t>树，以</a:t>
            </a:r>
            <a:r>
              <a:rPr lang="en-US" altLang="zh-CN" sz="2000" dirty="0">
                <a:solidFill>
                  <a:srgbClr val="C00000"/>
                </a:solidFill>
                <a:latin typeface="微软雅黑" panose="020B0503020204020204" pitchFamily="34" charset="-122"/>
                <a:ea typeface="微软雅黑" panose="020B0503020204020204" pitchFamily="34" charset="-122"/>
              </a:rPr>
              <a:t>K-D</a:t>
            </a:r>
            <a:r>
              <a:rPr lang="zh-CN" altLang="en-US" sz="2000" dirty="0">
                <a:solidFill>
                  <a:srgbClr val="C00000"/>
                </a:solidFill>
                <a:latin typeface="微软雅黑" panose="020B0503020204020204" pitchFamily="34" charset="-122"/>
                <a:ea typeface="微软雅黑" panose="020B0503020204020204" pitchFamily="34" charset="-122"/>
              </a:rPr>
              <a:t>树的部分节点</a:t>
            </a:r>
            <a:r>
              <a:rPr lang="zh-CN" altLang="en-US" sz="2000" dirty="0">
                <a:solidFill>
                  <a:schemeClr val="tx1"/>
                </a:solidFill>
                <a:latin typeface="微软雅黑" panose="020B0503020204020204" pitchFamily="34" charset="-122"/>
                <a:ea typeface="微软雅黑" panose="020B0503020204020204" pitchFamily="34" charset="-122"/>
              </a:rPr>
              <a:t>作为初始化聚类中心。</a:t>
            </a:r>
          </a:p>
        </p:txBody>
      </p:sp>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4597846"/>
            <a:ext cx="2193083" cy="2143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848" y="4566286"/>
            <a:ext cx="2329805" cy="2247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Group 3"/>
          <p:cNvGrpSpPr>
            <a:grpSpLocks/>
          </p:cNvGrpSpPr>
          <p:nvPr/>
        </p:nvGrpSpPr>
        <p:grpSpPr bwMode="auto">
          <a:xfrm>
            <a:off x="112075" y="44624"/>
            <a:ext cx="9035889" cy="647700"/>
            <a:chOff x="113" y="119"/>
            <a:chExt cx="5578" cy="408"/>
          </a:xfrm>
        </p:grpSpPr>
        <p:sp>
          <p:nvSpPr>
            <p:cNvPr id="18"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三、点云精简</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19"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6" name="灯片编号占位符 5"/>
          <p:cNvSpPr>
            <a:spLocks noGrp="1"/>
          </p:cNvSpPr>
          <p:nvPr>
            <p:ph type="sldNum" sz="quarter" idx="12"/>
          </p:nvPr>
        </p:nvSpPr>
        <p:spPr/>
        <p:txBody>
          <a:bodyPr/>
          <a:lstStyle/>
          <a:p>
            <a:fld id="{7347B80C-AA43-4929-B396-1C9CA25DAE9E}" type="slidenum">
              <a:rPr lang="en-US" altLang="zh-CN" smtClean="0"/>
              <a:pPr/>
              <a:t>31</a:t>
            </a:fld>
            <a:r>
              <a:rPr lang="en-US" altLang="zh-CN"/>
              <a:t>/92</a:t>
            </a:r>
          </a:p>
        </p:txBody>
      </p:sp>
    </p:spTree>
    <p:extLst>
      <p:ext uri="{BB962C8B-B14F-4D97-AF65-F5344CB8AC3E}">
        <p14:creationId xmlns:p14="http://schemas.microsoft.com/office/powerpoint/2010/main" val="3009350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338361"/>
            <a:ext cx="7192741" cy="4118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矩形 15"/>
          <p:cNvSpPr/>
          <p:nvPr/>
        </p:nvSpPr>
        <p:spPr>
          <a:xfrm>
            <a:off x="251520" y="2132856"/>
            <a:ext cx="868416" cy="400110"/>
          </a:xfrm>
          <a:prstGeom prst="rect">
            <a:avLst/>
          </a:prstGeom>
        </p:spPr>
        <p:txBody>
          <a:bodyPr wrap="square">
            <a:spAutoFit/>
          </a:bodyPr>
          <a:lstStyle/>
          <a:p>
            <a:r>
              <a:rPr lang="zh-CN" altLang="en-US" sz="2000">
                <a:solidFill>
                  <a:srgbClr val="C00000"/>
                </a:solidFill>
                <a:latin typeface="微软雅黑" panose="020B0503020204020204" pitchFamily="34" charset="-122"/>
                <a:ea typeface="微软雅黑" panose="020B0503020204020204" pitchFamily="34" charset="-122"/>
              </a:rPr>
              <a:t>点云</a:t>
            </a:r>
            <a:endParaRPr lang="en-US" altLang="zh-CN" sz="2000">
              <a:solidFill>
                <a:srgbClr val="C00000"/>
              </a:solidFill>
              <a:latin typeface="微软雅黑" panose="020B0503020204020204" pitchFamily="34" charset="-122"/>
              <a:ea typeface="微软雅黑" panose="020B0503020204020204" pitchFamily="34" charset="-122"/>
            </a:endParaRPr>
          </a:p>
        </p:txBody>
      </p:sp>
      <p:sp>
        <p:nvSpPr>
          <p:cNvPr id="18" name="矩形 17"/>
          <p:cNvSpPr/>
          <p:nvPr/>
        </p:nvSpPr>
        <p:spPr>
          <a:xfrm>
            <a:off x="59003" y="3873242"/>
            <a:ext cx="1560669" cy="707886"/>
          </a:xfrm>
          <a:prstGeom prst="rect">
            <a:avLst/>
          </a:prstGeom>
        </p:spPr>
        <p:txBody>
          <a:bodyPr wrap="square">
            <a:spAutoFit/>
          </a:bodyPr>
          <a:lstStyle/>
          <a:p>
            <a:pPr algn="ctr"/>
            <a:r>
              <a:rPr lang="zh-CN" altLang="en-US" sz="2000">
                <a:solidFill>
                  <a:srgbClr val="C00000"/>
                </a:solidFill>
                <a:latin typeface="微软雅黑" panose="020B0503020204020204" pitchFamily="34" charset="-122"/>
                <a:ea typeface="微软雅黑" panose="020B0503020204020204" pitchFamily="34" charset="-122"/>
              </a:rPr>
              <a:t>基于点云的三角化模型</a:t>
            </a:r>
            <a:endParaRPr lang="en-US" altLang="zh-CN" sz="200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3" name="矩形 22"/>
              <p:cNvSpPr/>
              <p:nvPr/>
            </p:nvSpPr>
            <p:spPr>
              <a:xfrm>
                <a:off x="59003" y="5661248"/>
                <a:ext cx="9088961" cy="923330"/>
              </a:xfrm>
              <a:prstGeom prst="rect">
                <a:avLst/>
              </a:prstGeom>
            </p:spPr>
            <p:txBody>
              <a:bodyPr wrap="square">
                <a:spAutoFit/>
              </a:bodyPr>
              <a:lstStyle/>
              <a:p>
                <a:pPr>
                  <a:lnSpc>
                    <a:spcPct val="150000"/>
                  </a:lnSpc>
                </a:pPr>
                <a:r>
                  <a:rPr lang="zh-CN" altLang="en-US" sz="1800">
                    <a:solidFill>
                      <a:srgbClr val="C00000"/>
                    </a:solidFill>
                    <a:latin typeface="微软雅黑" panose="020B0503020204020204" pitchFamily="34" charset="-122"/>
                    <a:ea typeface="微软雅黑" panose="020B0503020204020204" pitchFamily="34" charset="-122"/>
                  </a:rPr>
                  <a:t>最大误差</a:t>
                </a:r>
                <a14:m>
                  <m:oMath xmlns:m="http://schemas.openxmlformats.org/officeDocument/2006/math">
                    <m:sSub>
                      <m:sSubPr>
                        <m:ctrlPr>
                          <a:rPr lang="en-US" altLang="zh-CN" sz="1800" i="1" smtClean="0">
                            <a:solidFill>
                              <a:srgbClr val="C00000"/>
                            </a:solidFill>
                            <a:latin typeface="Cambria Math" panose="02040503050406030204" pitchFamily="18" charset="0"/>
                            <a:ea typeface="黑体" panose="02010609060101010101" pitchFamily="49" charset="-122"/>
                          </a:rPr>
                        </m:ctrlPr>
                      </m:sSubPr>
                      <m:e>
                        <m:r>
                          <a:rPr lang="zh-CN" altLang="en-US" sz="1800" b="1" i="1">
                            <a:solidFill>
                              <a:srgbClr val="C00000"/>
                            </a:solidFill>
                            <a:latin typeface="Cambria Math"/>
                            <a:ea typeface="黑体" panose="02010609060101010101" pitchFamily="49" charset="-122"/>
                          </a:rPr>
                          <m:t>∆</m:t>
                        </m:r>
                      </m:e>
                      <m:sub>
                        <m:r>
                          <a:rPr lang="en-US" altLang="zh-CN" sz="1800" b="1" i="1">
                            <a:solidFill>
                              <a:srgbClr val="C00000"/>
                            </a:solidFill>
                            <a:latin typeface="Cambria Math"/>
                            <a:ea typeface="黑体" panose="02010609060101010101" pitchFamily="49" charset="-122"/>
                          </a:rPr>
                          <m:t>𝒎𝒂𝒙</m:t>
                        </m:r>
                      </m:sub>
                    </m:sSub>
                  </m:oMath>
                </a14:m>
                <a:r>
                  <a:rPr lang="zh-CN" altLang="en-US" sz="1800">
                    <a:solidFill>
                      <a:schemeClr val="tx1"/>
                    </a:solidFill>
                    <a:latin typeface="微软雅黑" panose="020B0503020204020204" pitchFamily="34" charset="-122"/>
                    <a:ea typeface="微软雅黑" panose="020B0503020204020204" pitchFamily="34" charset="-122"/>
                  </a:rPr>
                  <a:t>：原始曲面</a:t>
                </a:r>
                <a:r>
                  <a:rPr lang="en-US" altLang="zh-CN" sz="1800">
                    <a:solidFill>
                      <a:schemeClr val="tx1"/>
                    </a:solidFill>
                    <a:latin typeface="微软雅黑" panose="020B0503020204020204" pitchFamily="34" charset="-122"/>
                    <a:ea typeface="微软雅黑" panose="020B0503020204020204" pitchFamily="34" charset="-122"/>
                  </a:rPr>
                  <a:t>S</a:t>
                </a:r>
                <a:r>
                  <a:rPr lang="zh-CN" altLang="en-US" sz="1800">
                    <a:solidFill>
                      <a:schemeClr val="tx1"/>
                    </a:solidFill>
                    <a:latin typeface="微软雅黑" panose="020B0503020204020204" pitchFamily="34" charset="-122"/>
                    <a:ea typeface="微软雅黑" panose="020B0503020204020204" pitchFamily="34" charset="-122"/>
                  </a:rPr>
                  <a:t>上采样点到精简点云曲面</a:t>
                </a:r>
                <a:r>
                  <a:rPr lang="en-US" altLang="zh-CN" sz="1800">
                    <a:solidFill>
                      <a:schemeClr val="tx1"/>
                    </a:solidFill>
                    <a:latin typeface="微软雅黑" panose="020B0503020204020204" pitchFamily="34" charset="-122"/>
                    <a:ea typeface="微软雅黑" panose="020B0503020204020204" pitchFamily="34" charset="-122"/>
                  </a:rPr>
                  <a:t>S’</a:t>
                </a:r>
                <a:r>
                  <a:rPr lang="zh-CN" altLang="en-US" sz="1800">
                    <a:solidFill>
                      <a:schemeClr val="tx1"/>
                    </a:solidFill>
                    <a:latin typeface="微软雅黑" panose="020B0503020204020204" pitchFamily="34" charset="-122"/>
                    <a:ea typeface="微软雅黑" panose="020B0503020204020204" pitchFamily="34" charset="-122"/>
                  </a:rPr>
                  <a:t>上投影点之间欧式距离的最大值</a:t>
                </a:r>
                <a:endParaRPr lang="en-US" altLang="zh-CN" sz="180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800">
                    <a:solidFill>
                      <a:srgbClr val="C00000"/>
                    </a:solidFill>
                    <a:latin typeface="微软雅黑" panose="020B0503020204020204" pitchFamily="34" charset="-122"/>
                    <a:ea typeface="微软雅黑" panose="020B0503020204020204" pitchFamily="34" charset="-122"/>
                  </a:rPr>
                  <a:t>平均误差</a:t>
                </a:r>
                <a14:m>
                  <m:oMath xmlns:m="http://schemas.openxmlformats.org/officeDocument/2006/math">
                    <m:sSub>
                      <m:sSubPr>
                        <m:ctrlPr>
                          <a:rPr lang="en-US" altLang="zh-CN" sz="1800" i="1">
                            <a:solidFill>
                              <a:srgbClr val="C00000"/>
                            </a:solidFill>
                            <a:latin typeface="Cambria Math" panose="02040503050406030204" pitchFamily="18" charset="0"/>
                            <a:ea typeface="黑体" panose="02010609060101010101" pitchFamily="49" charset="-122"/>
                          </a:rPr>
                        </m:ctrlPr>
                      </m:sSubPr>
                      <m:e>
                        <m:r>
                          <a:rPr lang="zh-CN" altLang="en-US" sz="1800" b="1">
                            <a:solidFill>
                              <a:srgbClr val="C00000"/>
                            </a:solidFill>
                            <a:latin typeface="Cambria Math"/>
                            <a:ea typeface="黑体" panose="02010609060101010101" pitchFamily="49" charset="-122"/>
                          </a:rPr>
                          <m:t>∆</m:t>
                        </m:r>
                      </m:e>
                      <m:sub>
                        <m:r>
                          <a:rPr lang="en-US" altLang="zh-CN" sz="1800" b="1" i="1">
                            <a:solidFill>
                              <a:srgbClr val="C00000"/>
                            </a:solidFill>
                            <a:latin typeface="Cambria Math"/>
                            <a:ea typeface="黑体" panose="02010609060101010101" pitchFamily="49" charset="-122"/>
                          </a:rPr>
                          <m:t>𝒂𝒗𝒆</m:t>
                        </m:r>
                      </m:sub>
                    </m:sSub>
                  </m:oMath>
                </a14:m>
                <a:r>
                  <a:rPr lang="zh-CN" altLang="en-US" sz="1800">
                    <a:solidFill>
                      <a:schemeClr val="tx1"/>
                    </a:solidFill>
                    <a:latin typeface="微软雅黑" panose="020B0503020204020204" pitchFamily="34" charset="-122"/>
                    <a:ea typeface="微软雅黑" panose="020B0503020204020204" pitchFamily="34" charset="-122"/>
                  </a:rPr>
                  <a:t>：原始曲面</a:t>
                </a:r>
                <a:r>
                  <a:rPr lang="en-US" altLang="zh-CN" sz="1800">
                    <a:solidFill>
                      <a:schemeClr val="tx1"/>
                    </a:solidFill>
                    <a:latin typeface="微软雅黑" panose="020B0503020204020204" pitchFamily="34" charset="-122"/>
                    <a:ea typeface="微软雅黑" panose="020B0503020204020204" pitchFamily="34" charset="-122"/>
                  </a:rPr>
                  <a:t>S</a:t>
                </a:r>
                <a:r>
                  <a:rPr lang="zh-CN" altLang="en-US" sz="1800">
                    <a:solidFill>
                      <a:schemeClr val="tx1"/>
                    </a:solidFill>
                    <a:latin typeface="微软雅黑" panose="020B0503020204020204" pitchFamily="34" charset="-122"/>
                    <a:ea typeface="微软雅黑" panose="020B0503020204020204" pitchFamily="34" charset="-122"/>
                  </a:rPr>
                  <a:t>上采样点到精简点云曲面</a:t>
                </a:r>
                <a:r>
                  <a:rPr lang="en-US" altLang="zh-CN" sz="1800">
                    <a:solidFill>
                      <a:schemeClr val="tx1"/>
                    </a:solidFill>
                    <a:latin typeface="微软雅黑" panose="020B0503020204020204" pitchFamily="34" charset="-122"/>
                    <a:ea typeface="微软雅黑" panose="020B0503020204020204" pitchFamily="34" charset="-122"/>
                  </a:rPr>
                  <a:t>S’</a:t>
                </a:r>
                <a:r>
                  <a:rPr lang="zh-CN" altLang="en-US" sz="1800">
                    <a:solidFill>
                      <a:schemeClr val="tx1"/>
                    </a:solidFill>
                    <a:latin typeface="微软雅黑" panose="020B0503020204020204" pitchFamily="34" charset="-122"/>
                    <a:ea typeface="微软雅黑" panose="020B0503020204020204" pitchFamily="34" charset="-122"/>
                  </a:rPr>
                  <a:t>上投影点之间欧式距离的平均值</a:t>
                </a:r>
                <a:endParaRPr lang="en-US" altLang="zh-CN" sz="1800">
                  <a:solidFill>
                    <a:schemeClr val="tx1"/>
                  </a:solidFill>
                  <a:latin typeface="微软雅黑" panose="020B0503020204020204" pitchFamily="34" charset="-122"/>
                  <a:ea typeface="微软雅黑" panose="020B0503020204020204" pitchFamily="34" charset="-122"/>
                </a:endParaRPr>
              </a:p>
            </p:txBody>
          </p:sp>
        </mc:Choice>
        <mc:Fallback xmlns="">
          <p:sp>
            <p:nvSpPr>
              <p:cNvPr id="23" name="矩形 22"/>
              <p:cNvSpPr>
                <a:spLocks noRot="1" noChangeAspect="1" noMove="1" noResize="1" noEditPoints="1" noAdjustHandles="1" noChangeArrowheads="1" noChangeShapeType="1" noTextEdit="1"/>
              </p:cNvSpPr>
              <p:nvPr/>
            </p:nvSpPr>
            <p:spPr>
              <a:xfrm>
                <a:off x="59003" y="5661248"/>
                <a:ext cx="9088961" cy="923330"/>
              </a:xfrm>
              <a:prstGeom prst="rect">
                <a:avLst/>
              </a:prstGeom>
              <a:blipFill rotWithShape="1">
                <a:blip r:embed="rId4"/>
                <a:stretch>
                  <a:fillRect l="-671" b="-7285"/>
                </a:stretch>
              </a:blipFill>
            </p:spPr>
            <p:txBody>
              <a:bodyPr/>
              <a:lstStyle/>
              <a:p>
                <a:r>
                  <a:rPr lang="zh-CN" altLang="en-US">
                    <a:noFill/>
                  </a:rPr>
                  <a:t> </a:t>
                </a:r>
              </a:p>
            </p:txBody>
          </p:sp>
        </mc:Fallback>
      </mc:AlternateContent>
      <p:sp>
        <p:nvSpPr>
          <p:cNvPr id="11" name="矩形 10"/>
          <p:cNvSpPr/>
          <p:nvPr/>
        </p:nvSpPr>
        <p:spPr>
          <a:xfrm>
            <a:off x="10310" y="807095"/>
            <a:ext cx="9133689"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3.3 </a:t>
            </a:r>
            <a:r>
              <a:rPr lang="zh-CN" altLang="en-US" sz="2400">
                <a:solidFill>
                  <a:schemeClr val="tx1"/>
                </a:solidFill>
                <a:latin typeface="微软雅黑" panose="020B0503020204020204" pitchFamily="34" charset="-122"/>
                <a:ea typeface="微软雅黑" panose="020B0503020204020204" pitchFamily="34" charset="-122"/>
              </a:rPr>
              <a:t>面向特征保持的点云数据精简</a:t>
            </a:r>
            <a:endParaRPr lang="en-US" altLang="zh-CN" sz="2400">
              <a:solidFill>
                <a:schemeClr val="tx1"/>
              </a:solidFill>
              <a:latin typeface="微软雅黑" panose="020B0503020204020204" pitchFamily="34" charset="-122"/>
              <a:ea typeface="微软雅黑" panose="020B0503020204020204" pitchFamily="34" charset="-122"/>
            </a:endParaRPr>
          </a:p>
        </p:txBody>
      </p:sp>
      <p:grpSp>
        <p:nvGrpSpPr>
          <p:cNvPr id="12" name="Group 3"/>
          <p:cNvGrpSpPr>
            <a:grpSpLocks/>
          </p:cNvGrpSpPr>
          <p:nvPr/>
        </p:nvGrpSpPr>
        <p:grpSpPr bwMode="auto">
          <a:xfrm>
            <a:off x="112075" y="44624"/>
            <a:ext cx="9035889" cy="647700"/>
            <a:chOff x="113" y="119"/>
            <a:chExt cx="5578" cy="408"/>
          </a:xfrm>
        </p:grpSpPr>
        <p:sp>
          <p:nvSpPr>
            <p:cNvPr id="13"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三、点云精简</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14"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7347B80C-AA43-4929-B396-1C9CA25DAE9E}" type="slidenum">
              <a:rPr lang="en-US" altLang="zh-CN" smtClean="0"/>
              <a:pPr/>
              <a:t>32</a:t>
            </a:fld>
            <a:r>
              <a:rPr lang="en-US" altLang="zh-CN"/>
              <a:t>/92</a:t>
            </a:r>
          </a:p>
        </p:txBody>
      </p:sp>
    </p:spTree>
    <p:extLst>
      <p:ext uri="{BB962C8B-B14F-4D97-AF65-F5344CB8AC3E}">
        <p14:creationId xmlns:p14="http://schemas.microsoft.com/office/powerpoint/2010/main" val="1394550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8" name="Group 3"/>
          <p:cNvGrpSpPr>
            <a:grpSpLocks/>
          </p:cNvGrpSpPr>
          <p:nvPr/>
        </p:nvGrpSpPr>
        <p:grpSpPr bwMode="auto">
          <a:xfrm>
            <a:off x="112075" y="44624"/>
            <a:ext cx="9035889" cy="647700"/>
            <a:chOff x="113" y="119"/>
            <a:chExt cx="5578" cy="408"/>
          </a:xfrm>
        </p:grpSpPr>
        <p:sp>
          <p:nvSpPr>
            <p:cNvPr id="19"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四、点云配准</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0"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22" name="矩形 21"/>
          <p:cNvSpPr/>
          <p:nvPr/>
        </p:nvSpPr>
        <p:spPr>
          <a:xfrm>
            <a:off x="71883" y="692696"/>
            <a:ext cx="8964613" cy="1615827"/>
          </a:xfrm>
          <a:prstGeom prst="rect">
            <a:avLst/>
          </a:prstGeom>
        </p:spPr>
        <p:txBody>
          <a:bodyPr wrap="square">
            <a:spAutoFit/>
          </a:bodyPr>
          <a:lstStyle/>
          <a:p>
            <a:pPr>
              <a:lnSpc>
                <a:spcPct val="150000"/>
              </a:lnSpc>
            </a:pPr>
            <a:r>
              <a:rPr lang="zh-CN" altLang="en-US" sz="2200">
                <a:solidFill>
                  <a:srgbClr val="0000FF"/>
                </a:solidFill>
                <a:latin typeface="微软雅黑" panose="020B0503020204020204" pitchFamily="34" charset="-122"/>
                <a:ea typeface="微软雅黑" panose="020B0503020204020204" pitchFamily="34" charset="-122"/>
              </a:rPr>
              <a:t>      点云配准：</a:t>
            </a:r>
            <a:r>
              <a:rPr lang="zh-CN" altLang="en-US" sz="2200">
                <a:solidFill>
                  <a:schemeClr val="tx1"/>
                </a:solidFill>
                <a:latin typeface="微软雅黑" panose="020B0503020204020204" pitchFamily="34" charset="-122"/>
                <a:ea typeface="微软雅黑" panose="020B0503020204020204" pitchFamily="34" charset="-122"/>
              </a:rPr>
              <a:t>将</a:t>
            </a:r>
            <a:r>
              <a:rPr lang="zh-CN" altLang="en-US" sz="2200">
                <a:solidFill>
                  <a:srgbClr val="FF0000"/>
                </a:solidFill>
                <a:latin typeface="微软雅黑" panose="020B0503020204020204" pitchFamily="34" charset="-122"/>
                <a:ea typeface="微软雅黑" panose="020B0503020204020204" pitchFamily="34" charset="-122"/>
              </a:rPr>
              <a:t>两个或两个</a:t>
            </a:r>
            <a:r>
              <a:rPr lang="zh-CN" altLang="en-US" sz="2200">
                <a:solidFill>
                  <a:schemeClr val="tx1"/>
                </a:solidFill>
                <a:latin typeface="微软雅黑" panose="020B0503020204020204" pitchFamily="34" charset="-122"/>
                <a:ea typeface="微软雅黑" panose="020B0503020204020204" pitchFamily="34" charset="-122"/>
              </a:rPr>
              <a:t>以上坐标系中的三维点云数据转换至</a:t>
            </a:r>
            <a:r>
              <a:rPr lang="zh-CN" altLang="en-US" sz="2200">
                <a:solidFill>
                  <a:srgbClr val="FF0000"/>
                </a:solidFill>
                <a:latin typeface="微软雅黑" panose="020B0503020204020204" pitchFamily="34" charset="-122"/>
                <a:ea typeface="微软雅黑" panose="020B0503020204020204" pitchFamily="34" charset="-122"/>
              </a:rPr>
              <a:t>统一坐标系统</a:t>
            </a:r>
            <a:r>
              <a:rPr lang="zh-CN" altLang="en-US" sz="2200">
                <a:solidFill>
                  <a:schemeClr val="tx1"/>
                </a:solidFill>
                <a:latin typeface="微软雅黑" panose="020B0503020204020204" pitchFamily="34" charset="-122"/>
                <a:ea typeface="微软雅黑" panose="020B0503020204020204" pitchFamily="34" charset="-122"/>
              </a:rPr>
              <a:t>中的数学计算过程。点云配准的实质就是</a:t>
            </a:r>
            <a:r>
              <a:rPr lang="zh-CN" altLang="en-US" sz="2200">
                <a:solidFill>
                  <a:srgbClr val="FF0000"/>
                </a:solidFill>
                <a:latin typeface="微软雅黑" panose="020B0503020204020204" pitchFamily="34" charset="-122"/>
                <a:ea typeface="微软雅黑" panose="020B0503020204020204" pitchFamily="34" charset="-122"/>
              </a:rPr>
              <a:t>空间坐标变换</a:t>
            </a:r>
            <a:r>
              <a:rPr lang="zh-CN" altLang="en-US" sz="2200">
                <a:solidFill>
                  <a:schemeClr val="tx1"/>
                </a:solidFill>
                <a:latin typeface="微软雅黑" panose="020B0503020204020204" pitchFamily="34" charset="-122"/>
                <a:ea typeface="微软雅黑" panose="020B0503020204020204" pitchFamily="34" charset="-122"/>
              </a:rPr>
              <a:t>。空间坐标变换可以由三类参数唯一确定：</a:t>
            </a:r>
            <a:r>
              <a:rPr lang="zh-CN" altLang="en-US" sz="2200">
                <a:solidFill>
                  <a:srgbClr val="FF0000"/>
                </a:solidFill>
                <a:latin typeface="微软雅黑" panose="020B0503020204020204" pitchFamily="34" charset="-122"/>
                <a:ea typeface="微软雅黑" panose="020B0503020204020204" pitchFamily="34" charset="-122"/>
              </a:rPr>
              <a:t>尺度、旋转和平移。</a:t>
            </a:r>
          </a:p>
        </p:txBody>
      </p:sp>
      <p:pic>
        <p:nvPicPr>
          <p:cNvPr id="962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631476"/>
            <a:ext cx="6480720" cy="418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7347B80C-AA43-4929-B396-1C9CA25DAE9E}" type="slidenum">
              <a:rPr lang="en-US" altLang="zh-CN" smtClean="0"/>
              <a:pPr/>
              <a:t>33</a:t>
            </a:fld>
            <a:r>
              <a:rPr lang="en-US" altLang="zh-CN"/>
              <a:t>/92</a:t>
            </a:r>
          </a:p>
        </p:txBody>
      </p:sp>
    </p:spTree>
    <p:extLst>
      <p:ext uri="{BB962C8B-B14F-4D97-AF65-F5344CB8AC3E}">
        <p14:creationId xmlns:p14="http://schemas.microsoft.com/office/powerpoint/2010/main" val="1408874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8" name="Group 3"/>
          <p:cNvGrpSpPr>
            <a:grpSpLocks/>
          </p:cNvGrpSpPr>
          <p:nvPr/>
        </p:nvGrpSpPr>
        <p:grpSpPr bwMode="auto">
          <a:xfrm>
            <a:off x="112075" y="44624"/>
            <a:ext cx="9035889" cy="647700"/>
            <a:chOff x="113" y="119"/>
            <a:chExt cx="5578" cy="408"/>
          </a:xfrm>
        </p:grpSpPr>
        <p:sp>
          <p:nvSpPr>
            <p:cNvPr id="19"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四、点云配准</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0"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9" name="矩形 8"/>
          <p:cNvSpPr/>
          <p:nvPr/>
        </p:nvSpPr>
        <p:spPr>
          <a:xfrm>
            <a:off x="112074" y="764706"/>
            <a:ext cx="8964613" cy="662554"/>
          </a:xfrm>
          <a:prstGeom prst="rect">
            <a:avLst/>
          </a:prstGeom>
        </p:spPr>
        <p:txBody>
          <a:bodyPr wrap="square">
            <a:spAutoFit/>
          </a:bodyPr>
          <a:lstStyle/>
          <a:p>
            <a:pPr marL="342900" indent="-342900">
              <a:lnSpc>
                <a:spcPct val="150000"/>
              </a:lnSpc>
              <a:buFont typeface="Wingdings" panose="05000000000000000000" pitchFamily="2" charset="2"/>
              <a:buChar char="n"/>
            </a:pPr>
            <a:r>
              <a:rPr lang="zh-CN" altLang="en-US">
                <a:solidFill>
                  <a:schemeClr val="tx1"/>
                </a:solidFill>
                <a:latin typeface="微软雅黑" panose="020B0503020204020204" pitchFamily="34" charset="-122"/>
                <a:ea typeface="微软雅黑" panose="020B0503020204020204" pitchFamily="34" charset="-122"/>
              </a:rPr>
              <a:t>配准方法分类</a:t>
            </a:r>
          </a:p>
        </p:txBody>
      </p:sp>
      <p:sp>
        <p:nvSpPr>
          <p:cNvPr id="10" name="矩形 9"/>
          <p:cNvSpPr/>
          <p:nvPr/>
        </p:nvSpPr>
        <p:spPr>
          <a:xfrm>
            <a:off x="535373" y="1628800"/>
            <a:ext cx="8351305" cy="4524315"/>
          </a:xfrm>
          <a:prstGeom prst="rect">
            <a:avLst/>
          </a:prstGeom>
        </p:spPr>
        <p:txBody>
          <a:bodyPr wrap="square">
            <a:spAutoFit/>
          </a:bodyPr>
          <a:lstStyle/>
          <a:p>
            <a:pPr marL="342900" indent="-342900">
              <a:lnSpc>
                <a:spcPct val="200000"/>
              </a:lnSpc>
              <a:buFont typeface="Wingdings" panose="05000000000000000000" pitchFamily="2" charset="2"/>
              <a:buChar char="p"/>
            </a:pPr>
            <a:r>
              <a:rPr lang="zh-CN" altLang="en-US" sz="2400" dirty="0">
                <a:solidFill>
                  <a:schemeClr val="tx1"/>
                </a:solidFill>
                <a:latin typeface="微软雅黑" panose="020B0503020204020204" pitchFamily="34" charset="-122"/>
                <a:ea typeface="微软雅黑" panose="020B0503020204020204" pitchFamily="34" charset="-122"/>
              </a:rPr>
              <a:t>按照配准算法所利用的信息，可分为：</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ü"/>
            </a:pPr>
            <a:r>
              <a:rPr lang="zh-CN" altLang="en-US" sz="2400" dirty="0">
                <a:solidFill>
                  <a:srgbClr val="C00000"/>
                </a:solidFill>
                <a:latin typeface="微软雅黑" panose="020B0503020204020204" pitchFamily="34" charset="-122"/>
                <a:ea typeface="微软雅黑" panose="020B0503020204020204" pitchFamily="34" charset="-122"/>
              </a:rPr>
              <a:t>基于特征点的配准</a:t>
            </a:r>
            <a:r>
              <a:rPr lang="zh-CN" altLang="en-US" sz="2400" dirty="0">
                <a:solidFill>
                  <a:schemeClr val="tx1"/>
                </a:solidFill>
                <a:latin typeface="微软雅黑" panose="020B0503020204020204" pitchFamily="34" charset="-122"/>
                <a:ea typeface="微软雅黑" panose="020B0503020204020204" pitchFamily="34" charset="-122"/>
              </a:rPr>
              <a:t>方法：根据靶标或者手工选取特征点进行配准（</a:t>
            </a:r>
            <a:r>
              <a:rPr lang="zh-CN" altLang="en-US" sz="2400" dirty="0">
                <a:solidFill>
                  <a:srgbClr val="C00000"/>
                </a:solidFill>
                <a:latin typeface="微软雅黑" panose="020B0503020204020204" pitchFamily="34" charset="-122"/>
                <a:ea typeface="微软雅黑" panose="020B0503020204020204" pitchFamily="34" charset="-122"/>
              </a:rPr>
              <a:t>六参数法</a:t>
            </a:r>
            <a:r>
              <a:rPr lang="zh-CN" altLang="en-US" sz="2400" dirty="0">
                <a:solidFill>
                  <a:schemeClr val="tx1"/>
                </a:solidFill>
                <a:latin typeface="微软雅黑" panose="020B0503020204020204" pitchFamily="34" charset="-122"/>
                <a:ea typeface="微软雅黑" panose="020B0503020204020204" pitchFamily="34" charset="-122"/>
              </a:rPr>
              <a:t>）</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ü"/>
            </a:pPr>
            <a:r>
              <a:rPr lang="zh-CN" altLang="en-US" sz="2400" dirty="0">
                <a:solidFill>
                  <a:srgbClr val="C00000"/>
                </a:solidFill>
                <a:latin typeface="微软雅黑" panose="020B0503020204020204" pitchFamily="34" charset="-122"/>
                <a:ea typeface="微软雅黑" panose="020B0503020204020204" pitchFamily="34" charset="-122"/>
              </a:rPr>
              <a:t>基于整体迭代优化</a:t>
            </a:r>
            <a:r>
              <a:rPr lang="zh-CN" altLang="en-US" sz="2400" dirty="0">
                <a:solidFill>
                  <a:schemeClr val="tx1"/>
                </a:solidFill>
                <a:latin typeface="微软雅黑" panose="020B0503020204020204" pitchFamily="34" charset="-122"/>
                <a:ea typeface="微软雅黑" panose="020B0503020204020204" pitchFamily="34" charset="-122"/>
              </a:rPr>
              <a:t>的配准方法：通过迭代计算两个点集最优匹配的几何变换（</a:t>
            </a:r>
            <a:r>
              <a:rPr lang="en-US" altLang="zh-CN" sz="2400" dirty="0">
                <a:solidFill>
                  <a:srgbClr val="C00000"/>
                </a:solidFill>
                <a:latin typeface="微软雅黑" panose="020B0503020204020204" pitchFamily="34" charset="-122"/>
                <a:ea typeface="微软雅黑" panose="020B0503020204020204" pitchFamily="34" charset="-122"/>
              </a:rPr>
              <a:t>ICP</a:t>
            </a:r>
            <a:r>
              <a:rPr lang="zh-CN" altLang="en-US" sz="2400" dirty="0">
                <a:solidFill>
                  <a:srgbClr val="C00000"/>
                </a:solidFill>
                <a:latin typeface="微软雅黑" panose="020B0503020204020204" pitchFamily="34" charset="-122"/>
                <a:ea typeface="微软雅黑" panose="020B0503020204020204" pitchFamily="34" charset="-122"/>
              </a:rPr>
              <a:t>算法</a:t>
            </a:r>
            <a:r>
              <a:rPr lang="zh-CN" altLang="en-US" sz="2400" dirty="0">
                <a:solidFill>
                  <a:schemeClr val="tx1"/>
                </a:solidFill>
                <a:latin typeface="微软雅黑" panose="020B0503020204020204" pitchFamily="34" charset="-122"/>
                <a:ea typeface="微软雅黑" panose="020B0503020204020204" pitchFamily="34" charset="-122"/>
              </a:rPr>
              <a:t>）</a:t>
            </a:r>
            <a:endParaRPr lang="en-US" altLang="zh-CN" sz="2400" dirty="0">
              <a:solidFill>
                <a:schemeClr val="tx1"/>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p"/>
            </a:pPr>
            <a:r>
              <a:rPr lang="zh-CN" altLang="en-US" sz="2400" dirty="0">
                <a:solidFill>
                  <a:schemeClr val="tx1"/>
                </a:solidFill>
                <a:latin typeface="微软雅黑" panose="020B0503020204020204" pitchFamily="34" charset="-122"/>
                <a:ea typeface="微软雅黑" panose="020B0503020204020204" pitchFamily="34" charset="-122"/>
              </a:rPr>
              <a:t>按自动化程度可以分为人工、半自动和全自动三种类型。</a:t>
            </a:r>
          </a:p>
        </p:txBody>
      </p:sp>
      <p:sp>
        <p:nvSpPr>
          <p:cNvPr id="4" name="灯片编号占位符 3"/>
          <p:cNvSpPr>
            <a:spLocks noGrp="1"/>
          </p:cNvSpPr>
          <p:nvPr>
            <p:ph type="sldNum" sz="quarter" idx="12"/>
          </p:nvPr>
        </p:nvSpPr>
        <p:spPr/>
        <p:txBody>
          <a:bodyPr/>
          <a:lstStyle/>
          <a:p>
            <a:fld id="{7347B80C-AA43-4929-B396-1C9CA25DAE9E}" type="slidenum">
              <a:rPr lang="en-US" altLang="zh-CN" smtClean="0"/>
              <a:pPr/>
              <a:t>34</a:t>
            </a:fld>
            <a:r>
              <a:rPr lang="en-US" altLang="zh-CN"/>
              <a:t>/92</a:t>
            </a:r>
          </a:p>
        </p:txBody>
      </p:sp>
    </p:spTree>
    <p:extLst>
      <p:ext uri="{BB962C8B-B14F-4D97-AF65-F5344CB8AC3E}">
        <p14:creationId xmlns:p14="http://schemas.microsoft.com/office/powerpoint/2010/main" val="1162364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8" name="Group 3"/>
          <p:cNvGrpSpPr>
            <a:grpSpLocks/>
          </p:cNvGrpSpPr>
          <p:nvPr/>
        </p:nvGrpSpPr>
        <p:grpSpPr bwMode="auto">
          <a:xfrm>
            <a:off x="112075" y="44624"/>
            <a:ext cx="9035889" cy="647700"/>
            <a:chOff x="113" y="119"/>
            <a:chExt cx="5578" cy="408"/>
          </a:xfrm>
        </p:grpSpPr>
        <p:sp>
          <p:nvSpPr>
            <p:cNvPr id="19"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ea typeface="黑体" pitchFamily="2" charset="-122"/>
                </a:rPr>
                <a:t>四、点云配准</a:t>
              </a:r>
              <a:endParaRPr kumimoji="0" lang="zh-CN" altLang="en-US" sz="3200">
                <a:solidFill>
                  <a:schemeClr val="accent2"/>
                </a:solidFill>
                <a:effectLst/>
                <a:ea typeface="黑体" pitchFamily="2" charset="-122"/>
              </a:endParaRPr>
            </a:p>
          </p:txBody>
        </p:sp>
        <p:sp>
          <p:nvSpPr>
            <p:cNvPr id="20"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 name="矩形 9"/>
          <p:cNvSpPr/>
          <p:nvPr/>
        </p:nvSpPr>
        <p:spPr>
          <a:xfrm>
            <a:off x="112075" y="774523"/>
            <a:ext cx="8351305" cy="461665"/>
          </a:xfrm>
          <a:prstGeom prst="rect">
            <a:avLst/>
          </a:prstGeom>
        </p:spPr>
        <p:txBody>
          <a:bodyPr wrap="square">
            <a:spAutoFit/>
          </a:bodyPr>
          <a:lstStyle/>
          <a:p>
            <a:pPr marL="342900" indent="-342900">
              <a:buFont typeface="Wingdings" panose="05000000000000000000" pitchFamily="2" charset="2"/>
              <a:buChar char="n"/>
            </a:pPr>
            <a:r>
              <a:rPr lang="zh-CN" altLang="en-US" sz="2400">
                <a:solidFill>
                  <a:schemeClr val="tx1"/>
                </a:solidFill>
                <a:latin typeface="微软雅黑" panose="020B0503020204020204" pitchFamily="34" charset="-122"/>
                <a:ea typeface="微软雅黑" panose="020B0503020204020204" pitchFamily="34" charset="-122"/>
              </a:rPr>
              <a:t>六参数法点云配准</a:t>
            </a:r>
          </a:p>
        </p:txBody>
      </p:sp>
      <p:sp>
        <p:nvSpPr>
          <p:cNvPr id="11" name="矩形 10"/>
          <p:cNvSpPr/>
          <p:nvPr/>
        </p:nvSpPr>
        <p:spPr>
          <a:xfrm>
            <a:off x="395536" y="1412776"/>
            <a:ext cx="8551709" cy="1477328"/>
          </a:xfrm>
          <a:prstGeom prst="rect">
            <a:avLst/>
          </a:prstGeom>
        </p:spPr>
        <p:txBody>
          <a:bodyPr wrap="square">
            <a:spAutoFit/>
          </a:bodyPr>
          <a:lstStyle/>
          <a:p>
            <a:pPr marL="342900" indent="-342900">
              <a:lnSpc>
                <a:spcPct val="150000"/>
              </a:lnSpc>
              <a:buFont typeface="Wingdings" panose="05000000000000000000" pitchFamily="2" charset="2"/>
              <a:buChar char="p"/>
            </a:pPr>
            <a:r>
              <a:rPr lang="zh-CN" altLang="en-US" sz="2000" dirty="0">
                <a:solidFill>
                  <a:schemeClr val="tx1"/>
                </a:solidFill>
                <a:latin typeface="微软雅黑" panose="020B0503020204020204" pitchFamily="34" charset="-122"/>
                <a:ea typeface="微软雅黑" panose="020B0503020204020204" pitchFamily="34" charset="-122"/>
              </a:rPr>
              <a:t>点云配准实质是空间坐标变换。空间坐标变换由三类参数确定：尺度、旋转和平移。点云配准前后</a:t>
            </a:r>
            <a:r>
              <a:rPr lang="zh-CN" altLang="en-US" sz="2000" dirty="0">
                <a:solidFill>
                  <a:srgbClr val="C00000"/>
                </a:solidFill>
                <a:latin typeface="微软雅黑" panose="020B0503020204020204" pitchFamily="34" charset="-122"/>
                <a:ea typeface="微软雅黑" panose="020B0503020204020204" pitchFamily="34" charset="-122"/>
              </a:rPr>
              <a:t>相对大小没有发生改变</a:t>
            </a:r>
            <a:r>
              <a:rPr lang="zh-CN" altLang="en-US" sz="2000" dirty="0">
                <a:solidFill>
                  <a:schemeClr val="tx1"/>
                </a:solidFill>
                <a:latin typeface="微软雅黑" panose="020B0503020204020204" pitchFamily="34" charset="-122"/>
                <a:ea typeface="微软雅黑" panose="020B0503020204020204" pitchFamily="34" charset="-122"/>
              </a:rPr>
              <a:t>，即不发生尺度变化，因此只需求解</a:t>
            </a:r>
            <a:r>
              <a:rPr lang="zh-CN" altLang="en-US" sz="2000" dirty="0">
                <a:solidFill>
                  <a:srgbClr val="C00000"/>
                </a:solidFill>
                <a:latin typeface="微软雅黑" panose="020B0503020204020204" pitchFamily="34" charset="-122"/>
                <a:ea typeface="微软雅黑" panose="020B0503020204020204" pitchFamily="34" charset="-122"/>
              </a:rPr>
              <a:t>三个旋转参数</a:t>
            </a:r>
            <a:r>
              <a:rPr lang="zh-CN" altLang="en-US" sz="2000" dirty="0">
                <a:solidFill>
                  <a:schemeClr val="tx1"/>
                </a:solidFill>
                <a:latin typeface="微软雅黑" panose="020B0503020204020204" pitchFamily="34" charset="-122"/>
                <a:ea typeface="微软雅黑" panose="020B0503020204020204" pitchFamily="34" charset="-122"/>
              </a:rPr>
              <a:t>和</a:t>
            </a:r>
            <a:r>
              <a:rPr lang="zh-CN" altLang="en-US" sz="2000" dirty="0">
                <a:solidFill>
                  <a:srgbClr val="C00000"/>
                </a:solidFill>
                <a:latin typeface="微软雅黑" panose="020B0503020204020204" pitchFamily="34" charset="-122"/>
                <a:ea typeface="微软雅黑" panose="020B0503020204020204" pitchFamily="34" charset="-122"/>
              </a:rPr>
              <a:t>三个平移参数</a:t>
            </a:r>
            <a:r>
              <a:rPr lang="zh-CN" altLang="en-US" sz="2000" dirty="0">
                <a:solidFill>
                  <a:schemeClr val="tx1"/>
                </a:solidFill>
                <a:latin typeface="微软雅黑" panose="020B0503020204020204" pitchFamily="34" charset="-122"/>
                <a:ea typeface="微软雅黑" panose="020B0503020204020204" pitchFamily="34" charset="-122"/>
              </a:rPr>
              <a:t>，所以称为六参数配准模型</a:t>
            </a:r>
          </a:p>
        </p:txBody>
      </p:sp>
      <mc:AlternateContent xmlns:mc="http://schemas.openxmlformats.org/markup-compatibility/2006" xmlns:a14="http://schemas.microsoft.com/office/drawing/2010/main">
        <mc:Choice Requires="a14">
          <p:sp>
            <p:nvSpPr>
              <p:cNvPr id="13" name="矩形 12"/>
              <p:cNvSpPr/>
              <p:nvPr/>
            </p:nvSpPr>
            <p:spPr>
              <a:xfrm>
                <a:off x="395536" y="3042504"/>
                <a:ext cx="8551709" cy="1477328"/>
              </a:xfrm>
              <a:prstGeom prst="rect">
                <a:avLst/>
              </a:prstGeom>
            </p:spPr>
            <p:txBody>
              <a:bodyPr wrap="square">
                <a:spAutoFit/>
              </a:bodyPr>
              <a:lstStyle/>
              <a:p>
                <a:pPr marL="342900" indent="-342900">
                  <a:lnSpc>
                    <a:spcPct val="150000"/>
                  </a:lnSpc>
                  <a:buFont typeface="Wingdings" panose="05000000000000000000" pitchFamily="2" charset="2"/>
                  <a:buChar char="p"/>
                </a:pPr>
                <a:r>
                  <a:rPr lang="zh-CN" altLang="en-US" sz="2000" dirty="0">
                    <a:solidFill>
                      <a:schemeClr val="tx1"/>
                    </a:solidFill>
                    <a:latin typeface="微软雅黑" panose="020B0503020204020204" pitchFamily="34" charset="-122"/>
                    <a:ea typeface="微软雅黑" panose="020B0503020204020204" pitchFamily="34" charset="-122"/>
                  </a:rPr>
                  <a:t>设</a:t>
                </a:r>
                <a14:m>
                  <m:oMath xmlns:m="http://schemas.openxmlformats.org/officeDocument/2006/math">
                    <m:sSub>
                      <m:sSubPr>
                        <m:ctrlPr>
                          <a:rPr lang="en-US" altLang="zh-CN" sz="2000" i="1" smtClean="0">
                            <a:solidFill>
                              <a:schemeClr val="tx1"/>
                            </a:solidFill>
                            <a:latin typeface="Cambria Math" panose="02040503050406030204" pitchFamily="18" charset="0"/>
                            <a:ea typeface="黑体" panose="02010609060101010101" pitchFamily="49" charset="-122"/>
                          </a:rPr>
                        </m:ctrlPr>
                      </m:sSubPr>
                      <m:e>
                        <m:r>
                          <a:rPr lang="en-US" altLang="zh-CN" sz="2000" b="1" i="1" smtClean="0">
                            <a:solidFill>
                              <a:schemeClr val="tx1"/>
                            </a:solidFill>
                            <a:latin typeface="Cambria Math"/>
                            <a:ea typeface="黑体" panose="02010609060101010101" pitchFamily="49" charset="-122"/>
                          </a:rPr>
                          <m:t>𝒑</m:t>
                        </m:r>
                      </m:e>
                      <m:sub>
                        <m:r>
                          <a:rPr lang="en-US" altLang="zh-CN" sz="2000" b="1" i="1" smtClean="0">
                            <a:solidFill>
                              <a:schemeClr val="tx1"/>
                            </a:solidFill>
                            <a:latin typeface="Cambria Math"/>
                            <a:ea typeface="黑体" panose="02010609060101010101" pitchFamily="49" charset="-122"/>
                          </a:rPr>
                          <m:t>𝒄</m:t>
                        </m:r>
                      </m:sub>
                    </m:sSub>
                    <m:r>
                      <a:rPr lang="en-US" altLang="zh-CN" sz="2000" b="1" i="1" smtClean="0">
                        <a:solidFill>
                          <a:schemeClr val="tx1"/>
                        </a:solidFill>
                        <a:latin typeface="Cambria Math"/>
                        <a:ea typeface="黑体" panose="02010609060101010101" pitchFamily="49" charset="-122"/>
                      </a:rPr>
                      <m:t>=</m:t>
                    </m:r>
                    <m:d>
                      <m:dPr>
                        <m:ctrlPr>
                          <a:rPr lang="en-US" altLang="zh-CN" sz="2000" i="1" smtClean="0">
                            <a:solidFill>
                              <a:schemeClr val="tx1"/>
                            </a:solidFill>
                            <a:latin typeface="Cambria Math" panose="02040503050406030204" pitchFamily="18" charset="0"/>
                            <a:ea typeface="黑体" panose="02010609060101010101" pitchFamily="49" charset="-122"/>
                          </a:rPr>
                        </m:ctrlPr>
                      </m:dPr>
                      <m:e>
                        <m:sSub>
                          <m:sSubPr>
                            <m:ctrlPr>
                              <a:rPr lang="en-US" altLang="zh-CN" sz="2000" i="1" smtClean="0">
                                <a:solidFill>
                                  <a:schemeClr val="tx1"/>
                                </a:solidFill>
                                <a:latin typeface="Cambria Math" panose="02040503050406030204" pitchFamily="18" charset="0"/>
                                <a:ea typeface="黑体" panose="02010609060101010101" pitchFamily="49" charset="-122"/>
                              </a:rPr>
                            </m:ctrlPr>
                          </m:sSubPr>
                          <m:e>
                            <m:r>
                              <a:rPr lang="en-US" altLang="zh-CN" sz="2000" b="1" i="1" smtClean="0">
                                <a:solidFill>
                                  <a:schemeClr val="tx1"/>
                                </a:solidFill>
                                <a:latin typeface="Cambria Math"/>
                                <a:ea typeface="黑体" panose="02010609060101010101" pitchFamily="49" charset="-122"/>
                              </a:rPr>
                              <m:t>𝒙</m:t>
                            </m:r>
                          </m:e>
                          <m:sub>
                            <m:r>
                              <a:rPr lang="en-US" altLang="zh-CN" sz="2000" b="1" i="1" smtClean="0">
                                <a:solidFill>
                                  <a:schemeClr val="tx1"/>
                                </a:solidFill>
                                <a:latin typeface="Cambria Math"/>
                                <a:ea typeface="黑体" panose="02010609060101010101" pitchFamily="49" charset="-122"/>
                              </a:rPr>
                              <m:t>𝒄</m:t>
                            </m:r>
                          </m:sub>
                        </m:sSub>
                        <m:r>
                          <a:rPr lang="en-US" altLang="zh-CN" sz="2000" b="1" i="1" smtClean="0">
                            <a:solidFill>
                              <a:schemeClr val="tx1"/>
                            </a:solidFill>
                            <a:latin typeface="Cambria Math"/>
                            <a:ea typeface="黑体" panose="02010609060101010101" pitchFamily="49" charset="-122"/>
                          </a:rPr>
                          <m:t>,</m:t>
                        </m:r>
                        <m:sSub>
                          <m:sSubPr>
                            <m:ctrlPr>
                              <a:rPr lang="en-US" altLang="zh-CN" sz="2000" i="1" smtClean="0">
                                <a:solidFill>
                                  <a:schemeClr val="tx1"/>
                                </a:solidFill>
                                <a:latin typeface="Cambria Math" panose="02040503050406030204" pitchFamily="18" charset="0"/>
                                <a:ea typeface="黑体" panose="02010609060101010101" pitchFamily="49" charset="-122"/>
                              </a:rPr>
                            </m:ctrlPr>
                          </m:sSubPr>
                          <m:e>
                            <m:r>
                              <a:rPr lang="en-US" altLang="zh-CN" sz="2000" b="1" i="1" smtClean="0">
                                <a:solidFill>
                                  <a:schemeClr val="tx1"/>
                                </a:solidFill>
                                <a:latin typeface="Cambria Math"/>
                                <a:ea typeface="黑体" panose="02010609060101010101" pitchFamily="49" charset="-122"/>
                              </a:rPr>
                              <m:t>𝒚</m:t>
                            </m:r>
                          </m:e>
                          <m:sub>
                            <m:r>
                              <a:rPr lang="en-US" altLang="zh-CN" sz="2000" b="1" i="1" smtClean="0">
                                <a:solidFill>
                                  <a:schemeClr val="tx1"/>
                                </a:solidFill>
                                <a:latin typeface="Cambria Math"/>
                                <a:ea typeface="黑体" panose="02010609060101010101" pitchFamily="49" charset="-122"/>
                              </a:rPr>
                              <m:t>𝒄</m:t>
                            </m:r>
                          </m:sub>
                        </m:sSub>
                        <m:r>
                          <a:rPr lang="en-US" altLang="zh-CN" sz="2000" b="1" i="1" smtClean="0">
                            <a:solidFill>
                              <a:schemeClr val="tx1"/>
                            </a:solidFill>
                            <a:latin typeface="Cambria Math"/>
                            <a:ea typeface="黑体" panose="02010609060101010101" pitchFamily="49" charset="-122"/>
                          </a:rPr>
                          <m:t>,</m:t>
                        </m:r>
                        <m:sSub>
                          <m:sSubPr>
                            <m:ctrlPr>
                              <a:rPr lang="en-US" altLang="zh-CN" sz="2000" i="1" smtClean="0">
                                <a:solidFill>
                                  <a:schemeClr val="tx1"/>
                                </a:solidFill>
                                <a:latin typeface="Cambria Math" panose="02040503050406030204" pitchFamily="18" charset="0"/>
                                <a:ea typeface="黑体" panose="02010609060101010101" pitchFamily="49" charset="-122"/>
                              </a:rPr>
                            </m:ctrlPr>
                          </m:sSubPr>
                          <m:e>
                            <m:r>
                              <a:rPr lang="en-US" altLang="zh-CN" sz="2000" b="1" i="1" smtClean="0">
                                <a:solidFill>
                                  <a:schemeClr val="tx1"/>
                                </a:solidFill>
                                <a:latin typeface="Cambria Math"/>
                                <a:ea typeface="黑体" panose="02010609060101010101" pitchFamily="49" charset="-122"/>
                              </a:rPr>
                              <m:t>𝒛</m:t>
                            </m:r>
                          </m:e>
                          <m:sub>
                            <m:r>
                              <a:rPr lang="en-US" altLang="zh-CN" sz="2000" b="1" i="1" smtClean="0">
                                <a:solidFill>
                                  <a:schemeClr val="tx1"/>
                                </a:solidFill>
                                <a:latin typeface="Cambria Math"/>
                                <a:ea typeface="黑体" panose="02010609060101010101" pitchFamily="49" charset="-122"/>
                              </a:rPr>
                              <m:t>𝒄</m:t>
                            </m:r>
                          </m:sub>
                        </m:sSub>
                      </m:e>
                    </m:d>
                  </m:oMath>
                </a14:m>
                <a:r>
                  <a:rPr lang="zh-CN" altLang="en-US" sz="2000" dirty="0">
                    <a:solidFill>
                      <a:schemeClr val="tx1"/>
                    </a:solidFill>
                    <a:latin typeface="微软雅黑" panose="020B0503020204020204" pitchFamily="34" charset="-122"/>
                    <a:ea typeface="微软雅黑" panose="020B0503020204020204" pitchFamily="34" charset="-122"/>
                  </a:rPr>
                  <a:t>表示一个自由坐标系下的点云坐标，</a:t>
                </a:r>
                <a:r>
                  <a:rPr lang="en-US" altLang="zh-CN" sz="2000" dirty="0">
                    <a:solidFill>
                      <a:schemeClr val="tx1"/>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000" i="1">
                            <a:solidFill>
                              <a:schemeClr val="tx1"/>
                            </a:solidFill>
                            <a:latin typeface="Cambria Math" panose="02040503050406030204" pitchFamily="18" charset="0"/>
                            <a:ea typeface="黑体" panose="02010609060101010101" pitchFamily="49" charset="-122"/>
                          </a:rPr>
                        </m:ctrlPr>
                      </m:sSubPr>
                      <m:e>
                        <m:r>
                          <a:rPr lang="en-US" altLang="zh-CN" sz="2000" b="1" i="1">
                            <a:solidFill>
                              <a:schemeClr val="tx1"/>
                            </a:solidFill>
                            <a:latin typeface="Cambria Math"/>
                            <a:ea typeface="黑体" panose="02010609060101010101" pitchFamily="49" charset="-122"/>
                          </a:rPr>
                          <m:t>𝒑</m:t>
                        </m:r>
                      </m:e>
                      <m:sub>
                        <m:r>
                          <a:rPr lang="en-US" altLang="zh-CN" sz="2000" b="1" i="1" smtClean="0">
                            <a:solidFill>
                              <a:schemeClr val="tx1"/>
                            </a:solidFill>
                            <a:latin typeface="Cambria Math"/>
                            <a:ea typeface="黑体" panose="02010609060101010101" pitchFamily="49" charset="-122"/>
                          </a:rPr>
                          <m:t>𝒂</m:t>
                        </m:r>
                      </m:sub>
                    </m:sSub>
                    <m:r>
                      <a:rPr lang="en-US" altLang="zh-CN" sz="2000" b="1" i="1">
                        <a:solidFill>
                          <a:schemeClr val="tx1"/>
                        </a:solidFill>
                        <a:latin typeface="Cambria Math"/>
                        <a:ea typeface="黑体" panose="02010609060101010101" pitchFamily="49" charset="-122"/>
                      </a:rPr>
                      <m:t>=</m:t>
                    </m:r>
                    <m:d>
                      <m:dPr>
                        <m:ctrlPr>
                          <a:rPr lang="en-US" altLang="zh-CN" sz="2000" i="1">
                            <a:solidFill>
                              <a:schemeClr val="tx1"/>
                            </a:solidFill>
                            <a:latin typeface="Cambria Math" panose="02040503050406030204" pitchFamily="18" charset="0"/>
                            <a:ea typeface="黑体" panose="02010609060101010101" pitchFamily="49" charset="-122"/>
                          </a:rPr>
                        </m:ctrlPr>
                      </m:dPr>
                      <m:e>
                        <m:sSub>
                          <m:sSubPr>
                            <m:ctrlPr>
                              <a:rPr lang="en-US" altLang="zh-CN" sz="2000" i="1">
                                <a:solidFill>
                                  <a:schemeClr val="tx1"/>
                                </a:solidFill>
                                <a:latin typeface="Cambria Math" panose="02040503050406030204" pitchFamily="18" charset="0"/>
                                <a:ea typeface="黑体" panose="02010609060101010101" pitchFamily="49" charset="-122"/>
                              </a:rPr>
                            </m:ctrlPr>
                          </m:sSubPr>
                          <m:e>
                            <m:r>
                              <a:rPr lang="en-US" altLang="zh-CN" sz="2000" b="1" i="1">
                                <a:solidFill>
                                  <a:schemeClr val="tx1"/>
                                </a:solidFill>
                                <a:latin typeface="Cambria Math"/>
                                <a:ea typeface="黑体" panose="02010609060101010101" pitchFamily="49" charset="-122"/>
                              </a:rPr>
                              <m:t>𝒙</m:t>
                            </m:r>
                          </m:e>
                          <m:sub>
                            <m:r>
                              <a:rPr lang="en-US" altLang="zh-CN" sz="2000" b="1" i="1" smtClean="0">
                                <a:solidFill>
                                  <a:schemeClr val="tx1"/>
                                </a:solidFill>
                                <a:latin typeface="Cambria Math"/>
                                <a:ea typeface="黑体" panose="02010609060101010101" pitchFamily="49" charset="-122"/>
                              </a:rPr>
                              <m:t>𝒂</m:t>
                            </m:r>
                          </m:sub>
                        </m:sSub>
                        <m:r>
                          <a:rPr lang="en-US" altLang="zh-CN" sz="2000" b="1" i="1">
                            <a:solidFill>
                              <a:schemeClr val="tx1"/>
                            </a:solidFill>
                            <a:latin typeface="Cambria Math"/>
                            <a:ea typeface="黑体" panose="02010609060101010101" pitchFamily="49" charset="-122"/>
                          </a:rPr>
                          <m:t>,</m:t>
                        </m:r>
                        <m:sSub>
                          <m:sSubPr>
                            <m:ctrlPr>
                              <a:rPr lang="en-US" altLang="zh-CN" sz="2000" i="1">
                                <a:solidFill>
                                  <a:schemeClr val="tx1"/>
                                </a:solidFill>
                                <a:latin typeface="Cambria Math" panose="02040503050406030204" pitchFamily="18" charset="0"/>
                                <a:ea typeface="黑体" panose="02010609060101010101" pitchFamily="49" charset="-122"/>
                              </a:rPr>
                            </m:ctrlPr>
                          </m:sSubPr>
                          <m:e>
                            <m:r>
                              <a:rPr lang="en-US" altLang="zh-CN" sz="2000" b="1" i="1">
                                <a:solidFill>
                                  <a:schemeClr val="tx1"/>
                                </a:solidFill>
                                <a:latin typeface="Cambria Math"/>
                                <a:ea typeface="黑体" panose="02010609060101010101" pitchFamily="49" charset="-122"/>
                              </a:rPr>
                              <m:t>𝒚</m:t>
                            </m:r>
                          </m:e>
                          <m:sub>
                            <m:r>
                              <a:rPr lang="en-US" altLang="zh-CN" sz="2000" b="1" i="1" smtClean="0">
                                <a:solidFill>
                                  <a:schemeClr val="tx1"/>
                                </a:solidFill>
                                <a:latin typeface="Cambria Math"/>
                                <a:ea typeface="黑体" panose="02010609060101010101" pitchFamily="49" charset="-122"/>
                              </a:rPr>
                              <m:t>𝒂</m:t>
                            </m:r>
                          </m:sub>
                        </m:sSub>
                        <m:r>
                          <a:rPr lang="en-US" altLang="zh-CN" sz="2000" b="1" i="1">
                            <a:solidFill>
                              <a:schemeClr val="tx1"/>
                            </a:solidFill>
                            <a:latin typeface="Cambria Math"/>
                            <a:ea typeface="黑体" panose="02010609060101010101" pitchFamily="49" charset="-122"/>
                          </a:rPr>
                          <m:t>,</m:t>
                        </m:r>
                        <m:sSub>
                          <m:sSubPr>
                            <m:ctrlPr>
                              <a:rPr lang="en-US" altLang="zh-CN" sz="2000" i="1">
                                <a:solidFill>
                                  <a:schemeClr val="tx1"/>
                                </a:solidFill>
                                <a:latin typeface="Cambria Math" panose="02040503050406030204" pitchFamily="18" charset="0"/>
                                <a:ea typeface="黑体" panose="02010609060101010101" pitchFamily="49" charset="-122"/>
                              </a:rPr>
                            </m:ctrlPr>
                          </m:sSubPr>
                          <m:e>
                            <m:r>
                              <a:rPr lang="en-US" altLang="zh-CN" sz="2000" b="1" i="1">
                                <a:solidFill>
                                  <a:schemeClr val="tx1"/>
                                </a:solidFill>
                                <a:latin typeface="Cambria Math"/>
                                <a:ea typeface="黑体" panose="02010609060101010101" pitchFamily="49" charset="-122"/>
                              </a:rPr>
                              <m:t>𝒛</m:t>
                            </m:r>
                          </m:e>
                          <m:sub>
                            <m:r>
                              <a:rPr lang="en-US" altLang="zh-CN" sz="2000" b="1" i="1" smtClean="0">
                                <a:solidFill>
                                  <a:schemeClr val="tx1"/>
                                </a:solidFill>
                                <a:latin typeface="Cambria Math"/>
                                <a:ea typeface="黑体" panose="02010609060101010101" pitchFamily="49" charset="-122"/>
                              </a:rPr>
                              <m:t>𝒂</m:t>
                            </m:r>
                          </m:sub>
                        </m:sSub>
                      </m:e>
                    </m:d>
                  </m:oMath>
                </a14:m>
                <a:r>
                  <a:rPr lang="zh-CN" altLang="en-US" sz="2000" dirty="0">
                    <a:solidFill>
                      <a:schemeClr val="tx1"/>
                    </a:solidFill>
                    <a:latin typeface="微软雅黑" panose="020B0503020204020204" pitchFamily="34" charset="-122"/>
                    <a:ea typeface="微软雅黑" panose="020B0503020204020204" pitchFamily="34" charset="-122"/>
                  </a:rPr>
                  <a:t>表示点在绝对坐标系下的坐标。两个点云坐标系坐标轴之间的夹角为</a:t>
                </a:r>
                <a14:m>
                  <m:oMath xmlns:m="http://schemas.openxmlformats.org/officeDocument/2006/math">
                    <m:r>
                      <a:rPr lang="zh-CN" altLang="en-US" sz="2000" b="1" i="1" smtClean="0">
                        <a:latin typeface="Cambria Math"/>
                      </a:rPr>
                      <m:t>𝜶</m:t>
                    </m:r>
                    <m:r>
                      <a:rPr lang="zh-CN" altLang="en-US" sz="2000" b="1" i="1" smtClean="0">
                        <a:latin typeface="Cambria Math"/>
                      </a:rPr>
                      <m:t>、</m:t>
                    </m:r>
                    <m:r>
                      <a:rPr lang="zh-CN" altLang="en-US" sz="2000" b="1" i="1">
                        <a:latin typeface="Cambria Math"/>
                      </a:rPr>
                      <m:t>𝜷</m:t>
                    </m:r>
                  </m:oMath>
                </a14:m>
                <a:r>
                  <a:rPr lang="zh-CN" altLang="en-US" sz="2000" dirty="0">
                    <a:solidFill>
                      <a:schemeClr val="tx1"/>
                    </a:solidFill>
                    <a:latin typeface="微软雅黑" panose="020B0503020204020204" pitchFamily="34" charset="-122"/>
                    <a:ea typeface="微软雅黑" panose="020B0503020204020204" pitchFamily="34" charset="-122"/>
                  </a:rPr>
                  <a:t>和</a:t>
                </a:r>
                <a14:m>
                  <m:oMath xmlns:m="http://schemas.openxmlformats.org/officeDocument/2006/math">
                    <m:r>
                      <a:rPr lang="zh-CN" altLang="en-US" sz="2000" b="1" i="1">
                        <a:latin typeface="Cambria Math"/>
                      </a:rPr>
                      <m:t>𝜸</m:t>
                    </m:r>
                  </m:oMath>
                </a14:m>
                <a:r>
                  <a:rPr lang="zh-CN" altLang="en-US" sz="2000" dirty="0">
                    <a:solidFill>
                      <a:schemeClr val="tx1"/>
                    </a:solidFill>
                    <a:latin typeface="微软雅黑" panose="020B0503020204020204" pitchFamily="34" charset="-122"/>
                    <a:ea typeface="微软雅黑" panose="020B0503020204020204" pitchFamily="34" charset="-122"/>
                  </a:rPr>
                  <a:t>，平移参数为</a:t>
                </a:r>
                <a14:m>
                  <m:oMath xmlns:m="http://schemas.openxmlformats.org/officeDocument/2006/math">
                    <m:r>
                      <a:rPr lang="en-US" altLang="zh-CN" sz="2000" b="1" i="1">
                        <a:solidFill>
                          <a:schemeClr val="tx1"/>
                        </a:solidFill>
                        <a:latin typeface="Cambria Math"/>
                        <a:ea typeface="Cambria Math"/>
                      </a:rPr>
                      <m:t>∆</m:t>
                    </m:r>
                    <m:r>
                      <a:rPr lang="en-US" altLang="zh-CN" sz="2000" b="1" i="1">
                        <a:solidFill>
                          <a:schemeClr val="tx1"/>
                        </a:solidFill>
                        <a:latin typeface="Cambria Math"/>
                        <a:ea typeface="Cambria Math"/>
                      </a:rPr>
                      <m:t>𝒙</m:t>
                    </m:r>
                  </m:oMath>
                </a14:m>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000" b="1" i="1">
                        <a:solidFill>
                          <a:schemeClr val="tx1"/>
                        </a:solidFill>
                        <a:latin typeface="Cambria Math"/>
                        <a:ea typeface="Cambria Math"/>
                      </a:rPr>
                      <m:t>∆</m:t>
                    </m:r>
                    <m:r>
                      <a:rPr lang="en-US" altLang="zh-CN" sz="2000" b="1" i="1" smtClean="0">
                        <a:solidFill>
                          <a:schemeClr val="tx1"/>
                        </a:solidFill>
                        <a:latin typeface="Cambria Math"/>
                        <a:ea typeface="Cambria Math"/>
                      </a:rPr>
                      <m:t>𝒚</m:t>
                    </m:r>
                  </m:oMath>
                </a14:m>
                <a:r>
                  <a:rPr lang="zh-CN" altLang="en-US" sz="2000" dirty="0">
                    <a:solidFill>
                      <a:schemeClr val="tx1"/>
                    </a:solidFill>
                    <a:latin typeface="微软雅黑" panose="020B0503020204020204" pitchFamily="34" charset="-122"/>
                    <a:ea typeface="微软雅黑" panose="020B0503020204020204" pitchFamily="34" charset="-122"/>
                  </a:rPr>
                  <a:t>和</a:t>
                </a:r>
                <a14:m>
                  <m:oMath xmlns:m="http://schemas.openxmlformats.org/officeDocument/2006/math">
                    <m:r>
                      <a:rPr lang="en-US" altLang="zh-CN" sz="2000" b="1" i="1">
                        <a:solidFill>
                          <a:schemeClr val="tx1"/>
                        </a:solidFill>
                        <a:latin typeface="Cambria Math"/>
                        <a:ea typeface="Cambria Math"/>
                      </a:rPr>
                      <m:t>∆</m:t>
                    </m:r>
                    <m:r>
                      <a:rPr lang="en-US" altLang="zh-CN" sz="2000" b="1" i="1" smtClean="0">
                        <a:solidFill>
                          <a:schemeClr val="tx1"/>
                        </a:solidFill>
                        <a:latin typeface="Cambria Math"/>
                        <a:ea typeface="Cambria Math"/>
                      </a:rPr>
                      <m:t>𝒛</m:t>
                    </m:r>
                  </m:oMath>
                </a14:m>
                <a:r>
                  <a:rPr lang="zh-CN" altLang="en-US" sz="2000" dirty="0">
                    <a:solidFill>
                      <a:schemeClr val="tx1"/>
                    </a:solidFill>
                    <a:latin typeface="微软雅黑" panose="020B0503020204020204" pitchFamily="34" charset="-122"/>
                    <a:ea typeface="微软雅黑" panose="020B0503020204020204" pitchFamily="34" charset="-122"/>
                  </a:rPr>
                  <a:t>，则坐标变换关系为</a:t>
                </a:r>
              </a:p>
            </p:txBody>
          </p:sp>
        </mc:Choice>
        <mc:Fallback xmlns="">
          <p:sp>
            <p:nvSpPr>
              <p:cNvPr id="13" name="矩形 12"/>
              <p:cNvSpPr>
                <a:spLocks noRot="1" noChangeAspect="1" noMove="1" noResize="1" noEditPoints="1" noAdjustHandles="1" noChangeArrowheads="1" noChangeShapeType="1" noTextEdit="1"/>
              </p:cNvSpPr>
              <p:nvPr/>
            </p:nvSpPr>
            <p:spPr>
              <a:xfrm>
                <a:off x="395536" y="3042504"/>
                <a:ext cx="8551709" cy="1477328"/>
              </a:xfrm>
              <a:prstGeom prst="rect">
                <a:avLst/>
              </a:prstGeom>
              <a:blipFill rotWithShape="1">
                <a:blip r:embed="rId3"/>
                <a:stretch>
                  <a:fillRect l="-641" b="-4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2838303" y="4653136"/>
                <a:ext cx="3430234" cy="912879"/>
              </a:xfrm>
              <a:prstGeom prst="rect">
                <a:avLst/>
              </a:prstGeom>
              <a:noFill/>
            </p:spPr>
            <p:txBody>
              <a:bodyPr wrap="none" rtlCol="0">
                <a:spAutoFit/>
              </a:bodyPr>
              <a:lstStyle/>
              <a:p>
                <a14:m>
                  <m:oMath xmlns:m="http://schemas.openxmlformats.org/officeDocument/2006/math">
                    <m:d>
                      <m:dPr>
                        <m:begChr m:val="["/>
                        <m:endChr m:val="]"/>
                        <m:ctrlPr>
                          <a:rPr lang="en-US" altLang="zh-CN" sz="2000" i="1" smtClean="0">
                            <a:latin typeface="Cambria Math" panose="02040503050406030204" pitchFamily="18" charset="0"/>
                          </a:rPr>
                        </m:ctrlPr>
                      </m:dPr>
                      <m:e>
                        <m:m>
                          <m:mPr>
                            <m:mcs>
                              <m:mc>
                                <m:mcPr>
                                  <m:count m:val="1"/>
                                  <m:mcJc m:val="center"/>
                                </m:mcPr>
                              </m:mc>
                            </m:mcs>
                            <m:ctrlPr>
                              <a:rPr lang="en-US" altLang="zh-CN" sz="2000" i="1" smtClean="0">
                                <a:latin typeface="Cambria Math" panose="02040503050406030204" pitchFamily="18" charset="0"/>
                              </a:rPr>
                            </m:ctrlPr>
                          </m:mPr>
                          <m:mr>
                            <m:e>
                              <m:sSub>
                                <m:sSubPr>
                                  <m:ctrlPr>
                                    <a:rPr lang="en-US" altLang="zh-CN" sz="2000" i="1">
                                      <a:solidFill>
                                        <a:schemeClr val="tx1"/>
                                      </a:solidFill>
                                      <a:latin typeface="Cambria Math" panose="02040503050406030204" pitchFamily="18" charset="0"/>
                                      <a:ea typeface="黑体" panose="02010609060101010101" pitchFamily="49" charset="-122"/>
                                    </a:rPr>
                                  </m:ctrlPr>
                                </m:sSubPr>
                                <m:e>
                                  <m:r>
                                    <a:rPr lang="en-US" altLang="zh-CN" sz="2000" b="1" i="1">
                                      <a:solidFill>
                                        <a:schemeClr val="tx1"/>
                                      </a:solidFill>
                                      <a:latin typeface="Cambria Math"/>
                                      <a:ea typeface="黑体" panose="02010609060101010101" pitchFamily="49" charset="-122"/>
                                    </a:rPr>
                                    <m:t>𝒙</m:t>
                                  </m:r>
                                </m:e>
                                <m:sub>
                                  <m:r>
                                    <a:rPr lang="en-US" altLang="zh-CN" sz="2000" b="1" i="1">
                                      <a:solidFill>
                                        <a:schemeClr val="tx1"/>
                                      </a:solidFill>
                                      <a:latin typeface="Cambria Math"/>
                                      <a:ea typeface="黑体" panose="02010609060101010101" pitchFamily="49" charset="-122"/>
                                    </a:rPr>
                                    <m:t>𝒂</m:t>
                                  </m:r>
                                </m:sub>
                              </m:sSub>
                            </m:e>
                          </m:mr>
                          <m:mr>
                            <m:e>
                              <m:sSub>
                                <m:sSubPr>
                                  <m:ctrlPr>
                                    <a:rPr lang="en-US" altLang="zh-CN" sz="2000" i="1">
                                      <a:solidFill>
                                        <a:schemeClr val="tx1"/>
                                      </a:solidFill>
                                      <a:latin typeface="Cambria Math" panose="02040503050406030204" pitchFamily="18" charset="0"/>
                                      <a:ea typeface="黑体" panose="02010609060101010101" pitchFamily="49" charset="-122"/>
                                    </a:rPr>
                                  </m:ctrlPr>
                                </m:sSubPr>
                                <m:e>
                                  <m:r>
                                    <a:rPr lang="en-US" altLang="zh-CN" sz="2000" b="1" i="1" smtClean="0">
                                      <a:solidFill>
                                        <a:schemeClr val="tx1"/>
                                      </a:solidFill>
                                      <a:latin typeface="Cambria Math"/>
                                      <a:ea typeface="黑体" panose="02010609060101010101" pitchFamily="49" charset="-122"/>
                                    </a:rPr>
                                    <m:t>𝒚</m:t>
                                  </m:r>
                                </m:e>
                                <m:sub>
                                  <m:r>
                                    <a:rPr lang="en-US" altLang="zh-CN" sz="2000" b="1" i="1">
                                      <a:solidFill>
                                        <a:schemeClr val="tx1"/>
                                      </a:solidFill>
                                      <a:latin typeface="Cambria Math"/>
                                      <a:ea typeface="黑体" panose="02010609060101010101" pitchFamily="49" charset="-122"/>
                                    </a:rPr>
                                    <m:t>𝒂</m:t>
                                  </m:r>
                                </m:sub>
                              </m:sSub>
                            </m:e>
                          </m:mr>
                          <m:mr>
                            <m:e>
                              <m:sSub>
                                <m:sSubPr>
                                  <m:ctrlPr>
                                    <a:rPr lang="en-US" altLang="zh-CN" sz="2000" i="1">
                                      <a:solidFill>
                                        <a:schemeClr val="tx1"/>
                                      </a:solidFill>
                                      <a:latin typeface="Cambria Math" panose="02040503050406030204" pitchFamily="18" charset="0"/>
                                      <a:ea typeface="黑体" panose="02010609060101010101" pitchFamily="49" charset="-122"/>
                                    </a:rPr>
                                  </m:ctrlPr>
                                </m:sSubPr>
                                <m:e>
                                  <m:r>
                                    <a:rPr lang="en-US" altLang="zh-CN" sz="2000" b="1" i="1" smtClean="0">
                                      <a:solidFill>
                                        <a:schemeClr val="tx1"/>
                                      </a:solidFill>
                                      <a:latin typeface="Cambria Math"/>
                                      <a:ea typeface="黑体" panose="02010609060101010101" pitchFamily="49" charset="-122"/>
                                    </a:rPr>
                                    <m:t>𝒛</m:t>
                                  </m:r>
                                </m:e>
                                <m:sub>
                                  <m:r>
                                    <a:rPr lang="en-US" altLang="zh-CN" sz="2000" b="1" i="1">
                                      <a:solidFill>
                                        <a:schemeClr val="tx1"/>
                                      </a:solidFill>
                                      <a:latin typeface="Cambria Math"/>
                                      <a:ea typeface="黑体" panose="02010609060101010101" pitchFamily="49" charset="-122"/>
                                    </a:rPr>
                                    <m:t>𝒂</m:t>
                                  </m:r>
                                </m:sub>
                              </m:sSub>
                            </m:e>
                          </m:mr>
                        </m:m>
                      </m:e>
                    </m:d>
                    <m:r>
                      <a:rPr lang="en-US" altLang="zh-CN" sz="2000" b="1" i="1" smtClean="0">
                        <a:latin typeface="Cambria Math"/>
                      </a:rPr>
                      <m:t>=</m:t>
                    </m:r>
                    <m:r>
                      <a:rPr lang="en-US" altLang="zh-CN" sz="2000" b="1" i="1" smtClean="0">
                        <a:latin typeface="Cambria Math"/>
                      </a:rPr>
                      <m:t>𝑹</m:t>
                    </m:r>
                    <m:r>
                      <a:rPr lang="en-US" altLang="zh-CN" sz="2000" b="1" i="1" smtClean="0">
                        <a:latin typeface="Cambria Math"/>
                      </a:rPr>
                      <m:t>(</m:t>
                    </m:r>
                    <m:r>
                      <a:rPr lang="zh-CN" altLang="en-US" sz="2000" b="1" i="1" smtClean="0">
                        <a:latin typeface="Cambria Math"/>
                      </a:rPr>
                      <m:t>𝜶</m:t>
                    </m:r>
                    <m:r>
                      <a:rPr lang="en-US" altLang="zh-CN" sz="2000" b="1" i="1" smtClean="0">
                        <a:latin typeface="Cambria Math"/>
                      </a:rPr>
                      <m:t>,</m:t>
                    </m:r>
                    <m:r>
                      <a:rPr lang="zh-CN" altLang="en-US" sz="2000" b="1" i="1" smtClean="0">
                        <a:latin typeface="Cambria Math"/>
                      </a:rPr>
                      <m:t>𝜷</m:t>
                    </m:r>
                    <m:r>
                      <a:rPr lang="en-US" altLang="zh-CN" sz="2000" b="1" i="1" smtClean="0">
                        <a:latin typeface="Cambria Math"/>
                      </a:rPr>
                      <m:t>,</m:t>
                    </m:r>
                    <m:r>
                      <a:rPr lang="zh-CN" altLang="en-US" sz="2000" b="1" i="1" smtClean="0">
                        <a:latin typeface="Cambria Math"/>
                      </a:rPr>
                      <m:t>𝜸</m:t>
                    </m:r>
                    <m:r>
                      <a:rPr lang="en-US" altLang="zh-CN" sz="2000" b="1" i="1" smtClean="0">
                        <a:latin typeface="Cambria Math"/>
                      </a:rPr>
                      <m:t>)</m:t>
                    </m:r>
                  </m:oMath>
                </a14:m>
                <a:r>
                  <a:rPr lang="en-US" altLang="zh-CN" sz="2000">
                    <a:latin typeface="微软雅黑" panose="020B0503020204020204" pitchFamily="34" charset="-122"/>
                    <a:ea typeface="微软雅黑" panose="020B0503020204020204" pitchFamily="34" charset="-122"/>
                  </a:rPr>
                  <a:t> </a:t>
                </a:r>
                <a14:m>
                  <m:oMath xmlns:m="http://schemas.openxmlformats.org/officeDocument/2006/math">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solidFill>
                                        <a:schemeClr val="tx1"/>
                                      </a:solidFill>
                                      <a:latin typeface="Cambria Math" panose="02040503050406030204" pitchFamily="18" charset="0"/>
                                      <a:ea typeface="黑体" panose="02010609060101010101" pitchFamily="49" charset="-122"/>
                                    </a:rPr>
                                  </m:ctrlPr>
                                </m:sSubPr>
                                <m:e>
                                  <m:r>
                                    <a:rPr lang="en-US" altLang="zh-CN" sz="2000" b="1" i="1">
                                      <a:solidFill>
                                        <a:schemeClr val="tx1"/>
                                      </a:solidFill>
                                      <a:latin typeface="Cambria Math"/>
                                      <a:ea typeface="黑体" panose="02010609060101010101" pitchFamily="49" charset="-122"/>
                                    </a:rPr>
                                    <m:t>𝒙</m:t>
                                  </m:r>
                                </m:e>
                                <m:sub>
                                  <m:r>
                                    <a:rPr lang="en-US" altLang="zh-CN" sz="2000" b="1" i="1" smtClean="0">
                                      <a:solidFill>
                                        <a:schemeClr val="tx1"/>
                                      </a:solidFill>
                                      <a:latin typeface="Cambria Math"/>
                                      <a:ea typeface="黑体" panose="02010609060101010101" pitchFamily="49" charset="-122"/>
                                    </a:rPr>
                                    <m:t>𝒄</m:t>
                                  </m:r>
                                </m:sub>
                              </m:sSub>
                            </m:e>
                          </m:mr>
                          <m:mr>
                            <m:e>
                              <m:sSub>
                                <m:sSubPr>
                                  <m:ctrlPr>
                                    <a:rPr lang="en-US" altLang="zh-CN" sz="2000" i="1">
                                      <a:solidFill>
                                        <a:schemeClr val="tx1"/>
                                      </a:solidFill>
                                      <a:latin typeface="Cambria Math" panose="02040503050406030204" pitchFamily="18" charset="0"/>
                                      <a:ea typeface="黑体" panose="02010609060101010101" pitchFamily="49" charset="-122"/>
                                    </a:rPr>
                                  </m:ctrlPr>
                                </m:sSubPr>
                                <m:e>
                                  <m:r>
                                    <a:rPr lang="en-US" altLang="zh-CN" sz="2000" b="1" i="1">
                                      <a:solidFill>
                                        <a:schemeClr val="tx1"/>
                                      </a:solidFill>
                                      <a:latin typeface="Cambria Math"/>
                                      <a:ea typeface="黑体" panose="02010609060101010101" pitchFamily="49" charset="-122"/>
                                    </a:rPr>
                                    <m:t>𝒚</m:t>
                                  </m:r>
                                </m:e>
                                <m:sub>
                                  <m:r>
                                    <a:rPr lang="en-US" altLang="zh-CN" sz="2000" b="1" i="1" smtClean="0">
                                      <a:solidFill>
                                        <a:schemeClr val="tx1"/>
                                      </a:solidFill>
                                      <a:latin typeface="Cambria Math"/>
                                      <a:ea typeface="黑体" panose="02010609060101010101" pitchFamily="49" charset="-122"/>
                                    </a:rPr>
                                    <m:t>𝒄</m:t>
                                  </m:r>
                                </m:sub>
                              </m:sSub>
                            </m:e>
                          </m:mr>
                          <m:mr>
                            <m:e>
                              <m:sSub>
                                <m:sSubPr>
                                  <m:ctrlPr>
                                    <a:rPr lang="en-US" altLang="zh-CN" sz="2000" i="1">
                                      <a:solidFill>
                                        <a:schemeClr val="tx1"/>
                                      </a:solidFill>
                                      <a:latin typeface="Cambria Math" panose="02040503050406030204" pitchFamily="18" charset="0"/>
                                      <a:ea typeface="黑体" panose="02010609060101010101" pitchFamily="49" charset="-122"/>
                                    </a:rPr>
                                  </m:ctrlPr>
                                </m:sSubPr>
                                <m:e>
                                  <m:r>
                                    <a:rPr lang="en-US" altLang="zh-CN" sz="2000" b="1" i="1">
                                      <a:solidFill>
                                        <a:schemeClr val="tx1"/>
                                      </a:solidFill>
                                      <a:latin typeface="Cambria Math"/>
                                      <a:ea typeface="黑体" panose="02010609060101010101" pitchFamily="49" charset="-122"/>
                                    </a:rPr>
                                    <m:t>𝒛</m:t>
                                  </m:r>
                                </m:e>
                                <m:sub>
                                  <m:r>
                                    <a:rPr lang="en-US" altLang="zh-CN" sz="2000" b="1" i="1" smtClean="0">
                                      <a:solidFill>
                                        <a:schemeClr val="tx1"/>
                                      </a:solidFill>
                                      <a:latin typeface="Cambria Math"/>
                                      <a:ea typeface="黑体" panose="02010609060101010101" pitchFamily="49" charset="-122"/>
                                    </a:rPr>
                                    <m:t>𝒄</m:t>
                                  </m:r>
                                </m:sub>
                              </m:sSub>
                            </m:e>
                          </m:mr>
                        </m:m>
                      </m:e>
                    </m:d>
                    <m:r>
                      <a:rPr lang="en-US" altLang="zh-CN" sz="2000" b="1" i="1" smtClean="0">
                        <a:solidFill>
                          <a:schemeClr val="tx1"/>
                        </a:solidFill>
                        <a:latin typeface="Cambria Math"/>
                        <a:ea typeface="黑体" panose="02010609060101010101" pitchFamily="49" charset="-122"/>
                      </a:rPr>
                      <m:t>+</m:t>
                    </m:r>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a:rPr lang="en-US" altLang="zh-CN" sz="2000" b="1" i="1" smtClean="0">
                                  <a:solidFill>
                                    <a:schemeClr val="tx1"/>
                                  </a:solidFill>
                                  <a:latin typeface="Cambria Math"/>
                                  <a:ea typeface="Cambria Math"/>
                                </a:rPr>
                                <m:t>∆</m:t>
                              </m:r>
                              <m:r>
                                <a:rPr lang="en-US" altLang="zh-CN" sz="2000" b="1" i="1" smtClean="0">
                                  <a:solidFill>
                                    <a:schemeClr val="tx1"/>
                                  </a:solidFill>
                                  <a:latin typeface="Cambria Math"/>
                                  <a:ea typeface="Cambria Math"/>
                                </a:rPr>
                                <m:t>𝒙</m:t>
                              </m:r>
                            </m:e>
                          </m:mr>
                          <m:mr>
                            <m:e>
                              <m:r>
                                <a:rPr lang="en-US" altLang="zh-CN" sz="2000" b="1" i="1" smtClean="0">
                                  <a:solidFill>
                                    <a:schemeClr val="tx1"/>
                                  </a:solidFill>
                                  <a:latin typeface="Cambria Math"/>
                                  <a:ea typeface="Cambria Math"/>
                                </a:rPr>
                                <m:t>∆</m:t>
                              </m:r>
                              <m:r>
                                <a:rPr lang="en-US" altLang="zh-CN" sz="2000" b="1" i="1" smtClean="0">
                                  <a:solidFill>
                                    <a:schemeClr val="tx1"/>
                                  </a:solidFill>
                                  <a:latin typeface="Cambria Math"/>
                                  <a:ea typeface="Cambria Math"/>
                                </a:rPr>
                                <m:t>𝒚</m:t>
                              </m:r>
                            </m:e>
                          </m:mr>
                          <m:mr>
                            <m:e>
                              <m:r>
                                <a:rPr lang="en-US" altLang="zh-CN" sz="2000" b="1" i="1" smtClean="0">
                                  <a:solidFill>
                                    <a:schemeClr val="tx1"/>
                                  </a:solidFill>
                                  <a:latin typeface="Cambria Math"/>
                                  <a:ea typeface="Cambria Math"/>
                                </a:rPr>
                                <m:t>∆</m:t>
                              </m:r>
                              <m:r>
                                <a:rPr lang="en-US" altLang="zh-CN" sz="2000" b="1" i="1" smtClean="0">
                                  <a:solidFill>
                                    <a:schemeClr val="tx1"/>
                                  </a:solidFill>
                                  <a:latin typeface="Cambria Math"/>
                                  <a:ea typeface="Cambria Math"/>
                                </a:rPr>
                                <m:t>𝒛</m:t>
                              </m:r>
                            </m:e>
                          </m:mr>
                        </m:m>
                      </m:e>
                    </m:d>
                  </m:oMath>
                </a14:m>
                <a:endParaRPr lang="zh-CN" altLang="en-US" sz="2000">
                  <a:latin typeface="微软雅黑" panose="020B0503020204020204" pitchFamily="34" charset="-122"/>
                  <a:ea typeface="微软雅黑" panose="020B0503020204020204" pitchFamily="34"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838303" y="4653136"/>
                <a:ext cx="3430234" cy="912879"/>
              </a:xfrm>
              <a:prstGeom prst="rect">
                <a:avLst/>
              </a:prstGeom>
              <a:blipFill rotWithShape="1">
                <a:blip r:embed="rId4"/>
                <a:stretch>
                  <a:fillRect/>
                </a:stretch>
              </a:blipFill>
            </p:spPr>
            <p:txBody>
              <a:bodyPr/>
              <a:lstStyle/>
              <a:p>
                <a:r>
                  <a:rPr lang="zh-CN" altLang="en-US">
                    <a:noFill/>
                  </a:rPr>
                  <a:t> </a:t>
                </a:r>
              </a:p>
            </p:txBody>
          </p:sp>
        </mc:Fallback>
      </mc:AlternateContent>
      <p:sp>
        <p:nvSpPr>
          <p:cNvPr id="14" name="矩形 13"/>
          <p:cNvSpPr/>
          <p:nvPr/>
        </p:nvSpPr>
        <p:spPr>
          <a:xfrm>
            <a:off x="420445" y="5733256"/>
            <a:ext cx="8551709" cy="499624"/>
          </a:xfrm>
          <a:prstGeom prst="rect">
            <a:avLst/>
          </a:prstGeom>
        </p:spPr>
        <p:txBody>
          <a:bodyPr wrap="square">
            <a:spAutoFit/>
          </a:bodyPr>
          <a:lstStyle/>
          <a:p>
            <a:pPr marL="342900" indent="-342900">
              <a:lnSpc>
                <a:spcPct val="150000"/>
              </a:lnSpc>
              <a:buFont typeface="Wingdings" panose="05000000000000000000" pitchFamily="2" charset="2"/>
              <a:buChar char="p"/>
            </a:pPr>
            <a:r>
              <a:rPr lang="zh-CN" altLang="en-US" sz="2000" dirty="0">
                <a:solidFill>
                  <a:schemeClr val="tx1"/>
                </a:solidFill>
                <a:latin typeface="微软雅黑" panose="020B0503020204020204" pitchFamily="34" charset="-122"/>
                <a:ea typeface="微软雅黑" panose="020B0503020204020204" pitchFamily="34" charset="-122"/>
              </a:rPr>
              <a:t>至少需要</a:t>
            </a:r>
            <a:r>
              <a:rPr lang="en-US" altLang="zh-CN" sz="2000" dirty="0">
                <a:solidFill>
                  <a:srgbClr val="C00000"/>
                </a:solidFill>
                <a:latin typeface="微软雅黑" panose="020B0503020204020204" pitchFamily="34" charset="-122"/>
                <a:ea typeface="微软雅黑" panose="020B0503020204020204" pitchFamily="34" charset="-122"/>
              </a:rPr>
              <a:t>3</a:t>
            </a:r>
            <a:r>
              <a:rPr lang="zh-CN" altLang="en-US" sz="2000" dirty="0">
                <a:solidFill>
                  <a:srgbClr val="C00000"/>
                </a:solidFill>
                <a:latin typeface="微软雅黑" panose="020B0503020204020204" pitchFamily="34" charset="-122"/>
                <a:ea typeface="微软雅黑" panose="020B0503020204020204" pitchFamily="34" charset="-122"/>
              </a:rPr>
              <a:t>组</a:t>
            </a:r>
            <a:r>
              <a:rPr lang="zh-CN" altLang="en-US" sz="2000" dirty="0">
                <a:solidFill>
                  <a:schemeClr val="tx1"/>
                </a:solidFill>
                <a:latin typeface="微软雅黑" panose="020B0503020204020204" pitchFamily="34" charset="-122"/>
                <a:ea typeface="微软雅黑" panose="020B0503020204020204" pitchFamily="34" charset="-122"/>
              </a:rPr>
              <a:t>点云数据，通过</a:t>
            </a:r>
            <a:r>
              <a:rPr lang="zh-CN" altLang="en-US" sz="2000" dirty="0">
                <a:solidFill>
                  <a:srgbClr val="C00000"/>
                </a:solidFill>
                <a:latin typeface="微软雅黑" panose="020B0503020204020204" pitchFamily="34" charset="-122"/>
                <a:ea typeface="微软雅黑" panose="020B0503020204020204" pitchFamily="34" charset="-122"/>
              </a:rPr>
              <a:t>手动或者靶标</a:t>
            </a:r>
            <a:r>
              <a:rPr lang="zh-CN" altLang="en-US" sz="2000" dirty="0">
                <a:solidFill>
                  <a:schemeClr val="tx1"/>
                </a:solidFill>
                <a:latin typeface="微软雅黑" panose="020B0503020204020204" pitchFamily="34" charset="-122"/>
                <a:ea typeface="微软雅黑" panose="020B0503020204020204" pitchFamily="34" charset="-122"/>
              </a:rPr>
              <a:t>提供。求解方程组。</a:t>
            </a:r>
          </a:p>
        </p:txBody>
      </p:sp>
      <p:sp>
        <p:nvSpPr>
          <p:cNvPr id="5" name="灯片编号占位符 4"/>
          <p:cNvSpPr>
            <a:spLocks noGrp="1"/>
          </p:cNvSpPr>
          <p:nvPr>
            <p:ph type="sldNum" sz="quarter" idx="12"/>
          </p:nvPr>
        </p:nvSpPr>
        <p:spPr/>
        <p:txBody>
          <a:bodyPr/>
          <a:lstStyle/>
          <a:p>
            <a:fld id="{7347B80C-AA43-4929-B396-1C9CA25DAE9E}" type="slidenum">
              <a:rPr lang="en-US" altLang="zh-CN" smtClean="0"/>
              <a:pPr/>
              <a:t>35</a:t>
            </a:fld>
            <a:r>
              <a:rPr lang="en-US" altLang="zh-CN"/>
              <a:t>/92</a:t>
            </a:r>
          </a:p>
        </p:txBody>
      </p:sp>
    </p:spTree>
    <p:extLst>
      <p:ext uri="{BB962C8B-B14F-4D97-AF65-F5344CB8AC3E}">
        <p14:creationId xmlns:p14="http://schemas.microsoft.com/office/powerpoint/2010/main" val="1834731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8" name="Group 3"/>
          <p:cNvGrpSpPr>
            <a:grpSpLocks/>
          </p:cNvGrpSpPr>
          <p:nvPr/>
        </p:nvGrpSpPr>
        <p:grpSpPr bwMode="auto">
          <a:xfrm>
            <a:off x="112075" y="44624"/>
            <a:ext cx="9035889" cy="647700"/>
            <a:chOff x="113" y="119"/>
            <a:chExt cx="5578" cy="408"/>
          </a:xfrm>
        </p:grpSpPr>
        <p:sp>
          <p:nvSpPr>
            <p:cNvPr id="19"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四、点云配准</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0"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10" name="矩形 9"/>
          <p:cNvSpPr/>
          <p:nvPr/>
        </p:nvSpPr>
        <p:spPr>
          <a:xfrm>
            <a:off x="112075" y="774523"/>
            <a:ext cx="8351305" cy="461665"/>
          </a:xfrm>
          <a:prstGeom prst="rect">
            <a:avLst/>
          </a:prstGeom>
        </p:spPr>
        <p:txBody>
          <a:bodyPr wrap="square">
            <a:spAutoFit/>
          </a:bodyPr>
          <a:lstStyle/>
          <a:p>
            <a:pPr marL="342900" indent="-342900">
              <a:buFont typeface="Wingdings" panose="05000000000000000000" pitchFamily="2" charset="2"/>
              <a:buChar char="n"/>
            </a:pPr>
            <a:r>
              <a:rPr lang="zh-CN" altLang="en-US" sz="2400">
                <a:solidFill>
                  <a:schemeClr val="tx1"/>
                </a:solidFill>
                <a:latin typeface="微软雅黑" panose="020B0503020204020204" pitchFamily="34" charset="-122"/>
                <a:ea typeface="微软雅黑" panose="020B0503020204020204" pitchFamily="34" charset="-122"/>
              </a:rPr>
              <a:t>六参数法点云配准</a:t>
            </a:r>
            <a:r>
              <a:rPr lang="en-US" altLang="zh-CN" sz="2400">
                <a:solidFill>
                  <a:schemeClr val="tx1"/>
                </a:solidFill>
                <a:latin typeface="微软雅黑" panose="020B0503020204020204" pitchFamily="34" charset="-122"/>
                <a:ea typeface="微软雅黑" panose="020B0503020204020204" pitchFamily="34" charset="-122"/>
              </a:rPr>
              <a:t>---</a:t>
            </a:r>
            <a:r>
              <a:rPr lang="zh-CN" altLang="en-US" sz="2400">
                <a:solidFill>
                  <a:srgbClr val="C00000"/>
                </a:solidFill>
                <a:latin typeface="微软雅黑" panose="020B0503020204020204" pitchFamily="34" charset="-122"/>
                <a:ea typeface="微软雅黑" panose="020B0503020204020204" pitchFamily="34" charset="-122"/>
              </a:rPr>
              <a:t>靶标提供数据</a:t>
            </a:r>
            <a:endParaRPr lang="zh-CN" altLang="en-US" sz="2400" b="0">
              <a:solidFill>
                <a:srgbClr val="C00000"/>
              </a:solidFill>
              <a:latin typeface="微软雅黑" panose="020B0503020204020204" pitchFamily="34" charset="-122"/>
              <a:ea typeface="微软雅黑" panose="020B0503020204020204" pitchFamily="34" charset="-122"/>
            </a:endParaRPr>
          </a:p>
        </p:txBody>
      </p:sp>
      <p:pic>
        <p:nvPicPr>
          <p:cNvPr id="99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12776"/>
            <a:ext cx="8327292" cy="4976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7347B80C-AA43-4929-B396-1C9CA25DAE9E}" type="slidenum">
              <a:rPr lang="en-US" altLang="zh-CN" smtClean="0"/>
              <a:pPr/>
              <a:t>36</a:t>
            </a:fld>
            <a:r>
              <a:rPr lang="en-US" altLang="zh-CN"/>
              <a:t>/92</a:t>
            </a:r>
          </a:p>
        </p:txBody>
      </p:sp>
    </p:spTree>
    <p:extLst>
      <p:ext uri="{BB962C8B-B14F-4D97-AF65-F5344CB8AC3E}">
        <p14:creationId xmlns:p14="http://schemas.microsoft.com/office/powerpoint/2010/main" val="2314476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8" name="Group 3"/>
          <p:cNvGrpSpPr>
            <a:grpSpLocks/>
          </p:cNvGrpSpPr>
          <p:nvPr/>
        </p:nvGrpSpPr>
        <p:grpSpPr bwMode="auto">
          <a:xfrm>
            <a:off x="112075" y="44624"/>
            <a:ext cx="9035889" cy="647700"/>
            <a:chOff x="113" y="119"/>
            <a:chExt cx="5578" cy="408"/>
          </a:xfrm>
        </p:grpSpPr>
        <p:sp>
          <p:nvSpPr>
            <p:cNvPr id="19"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四、点云配准</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0"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10" name="矩形 9"/>
          <p:cNvSpPr/>
          <p:nvPr/>
        </p:nvSpPr>
        <p:spPr>
          <a:xfrm>
            <a:off x="112075" y="774523"/>
            <a:ext cx="8351305" cy="461665"/>
          </a:xfrm>
          <a:prstGeom prst="rect">
            <a:avLst/>
          </a:prstGeom>
        </p:spPr>
        <p:txBody>
          <a:bodyPr wrap="square">
            <a:spAutoFit/>
          </a:bodyPr>
          <a:lstStyle/>
          <a:p>
            <a:pPr marL="342900" indent="-342900">
              <a:buFont typeface="Wingdings" panose="05000000000000000000" pitchFamily="2" charset="2"/>
              <a:buChar char="n"/>
            </a:pPr>
            <a:r>
              <a:rPr lang="zh-CN" altLang="en-US" sz="2400">
                <a:solidFill>
                  <a:schemeClr val="tx1"/>
                </a:solidFill>
                <a:latin typeface="微软雅黑" panose="020B0503020204020204" pitchFamily="34" charset="-122"/>
                <a:ea typeface="微软雅黑" panose="020B0503020204020204" pitchFamily="34" charset="-122"/>
              </a:rPr>
              <a:t>六参数法点云配准</a:t>
            </a:r>
            <a:r>
              <a:rPr lang="en-US" altLang="zh-CN" sz="2400">
                <a:solidFill>
                  <a:schemeClr val="tx1"/>
                </a:solidFill>
                <a:latin typeface="微软雅黑" panose="020B0503020204020204" pitchFamily="34" charset="-122"/>
                <a:ea typeface="微软雅黑" panose="020B0503020204020204" pitchFamily="34" charset="-122"/>
              </a:rPr>
              <a:t>-</a:t>
            </a:r>
            <a:r>
              <a:rPr lang="zh-CN" altLang="en-US" sz="2400">
                <a:solidFill>
                  <a:srgbClr val="C00000"/>
                </a:solidFill>
                <a:latin typeface="微软雅黑" panose="020B0503020204020204" pitchFamily="34" charset="-122"/>
                <a:ea typeface="微软雅黑" panose="020B0503020204020204" pitchFamily="34" charset="-122"/>
              </a:rPr>
              <a:t>手动提供数据</a:t>
            </a:r>
            <a:endParaRPr lang="zh-CN" altLang="en-US" sz="2400" b="0">
              <a:solidFill>
                <a:srgbClr val="C00000"/>
              </a:solidFill>
              <a:latin typeface="微软雅黑" panose="020B0503020204020204" pitchFamily="34" charset="-122"/>
              <a:ea typeface="微软雅黑" panose="020B0503020204020204" pitchFamily="34" charset="-122"/>
            </a:endParaRPr>
          </a:p>
        </p:txBody>
      </p:sp>
      <p:pic>
        <p:nvPicPr>
          <p:cNvPr id="10035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711472"/>
            <a:ext cx="3475009" cy="2314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074" y="3212976"/>
            <a:ext cx="4345219" cy="3540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7738" y="3153907"/>
            <a:ext cx="4320480" cy="3543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7347B80C-AA43-4929-B396-1C9CA25DAE9E}" type="slidenum">
              <a:rPr lang="en-US" altLang="zh-CN" smtClean="0"/>
              <a:pPr/>
              <a:t>37</a:t>
            </a:fld>
            <a:r>
              <a:rPr lang="en-US" altLang="zh-CN"/>
              <a:t>/92</a:t>
            </a:r>
          </a:p>
        </p:txBody>
      </p:sp>
    </p:spTree>
    <p:extLst>
      <p:ext uri="{BB962C8B-B14F-4D97-AF65-F5344CB8AC3E}">
        <p14:creationId xmlns:p14="http://schemas.microsoft.com/office/powerpoint/2010/main" val="689587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8" name="Group 3"/>
          <p:cNvGrpSpPr>
            <a:grpSpLocks/>
          </p:cNvGrpSpPr>
          <p:nvPr/>
        </p:nvGrpSpPr>
        <p:grpSpPr bwMode="auto">
          <a:xfrm>
            <a:off x="112075" y="44624"/>
            <a:ext cx="9035889" cy="647700"/>
            <a:chOff x="113" y="119"/>
            <a:chExt cx="5578" cy="408"/>
          </a:xfrm>
        </p:grpSpPr>
        <p:sp>
          <p:nvSpPr>
            <p:cNvPr id="19"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四、点云配准</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0"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10" name="矩形 9"/>
          <p:cNvSpPr/>
          <p:nvPr/>
        </p:nvSpPr>
        <p:spPr>
          <a:xfrm>
            <a:off x="112075" y="774523"/>
            <a:ext cx="8351305" cy="461665"/>
          </a:xfrm>
          <a:prstGeom prst="rect">
            <a:avLst/>
          </a:prstGeom>
        </p:spPr>
        <p:txBody>
          <a:bodyPr wrap="square">
            <a:spAutoFit/>
          </a:bodyPr>
          <a:lstStyle/>
          <a:p>
            <a:pPr marL="342900" indent="-342900">
              <a:buFont typeface="Wingdings" panose="05000000000000000000" pitchFamily="2" charset="2"/>
              <a:buChar char="n"/>
            </a:pPr>
            <a:r>
              <a:rPr lang="en-US" altLang="zh-CN" sz="2400">
                <a:solidFill>
                  <a:schemeClr val="tx1"/>
                </a:solidFill>
                <a:latin typeface="微软雅黑" panose="020B0503020204020204" pitchFamily="34" charset="-122"/>
                <a:ea typeface="微软雅黑" panose="020B0503020204020204" pitchFamily="34" charset="-122"/>
              </a:rPr>
              <a:t>ICP</a:t>
            </a:r>
            <a:r>
              <a:rPr lang="zh-CN" altLang="en-US" sz="2400">
                <a:solidFill>
                  <a:schemeClr val="tx1"/>
                </a:solidFill>
                <a:latin typeface="微软雅黑" panose="020B0503020204020204" pitchFamily="34" charset="-122"/>
                <a:ea typeface="微软雅黑" panose="020B0503020204020204" pitchFamily="34" charset="-122"/>
              </a:rPr>
              <a:t>点云配准</a:t>
            </a:r>
            <a:endParaRPr lang="zh-CN" altLang="en-US" sz="2400">
              <a:solidFill>
                <a:srgbClr val="C00000"/>
              </a:solidFill>
              <a:latin typeface="微软雅黑" panose="020B0503020204020204" pitchFamily="34" charset="-122"/>
              <a:ea typeface="微软雅黑" panose="020B0503020204020204" pitchFamily="34" charset="-122"/>
            </a:endParaRPr>
          </a:p>
        </p:txBody>
      </p:sp>
      <p:sp>
        <p:nvSpPr>
          <p:cNvPr id="11" name="矩形 10"/>
          <p:cNvSpPr/>
          <p:nvPr/>
        </p:nvSpPr>
        <p:spPr>
          <a:xfrm>
            <a:off x="179512" y="1354698"/>
            <a:ext cx="8780543" cy="5170646"/>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2000" dirty="0">
                <a:solidFill>
                  <a:srgbClr val="0000FF"/>
                </a:solidFill>
                <a:latin typeface="微软雅黑" panose="020B0503020204020204" pitchFamily="34" charset="-122"/>
                <a:ea typeface="微软雅黑" panose="020B0503020204020204" pitchFamily="34" charset="-122"/>
              </a:rPr>
              <a:t>迭代最近邻点配准算法（</a:t>
            </a:r>
            <a:r>
              <a:rPr lang="en-US" altLang="zh-CN" sz="2000" dirty="0">
                <a:solidFill>
                  <a:srgbClr val="0000FF"/>
                </a:solidFill>
                <a:latin typeface="微软雅黑" panose="020B0503020204020204" pitchFamily="34" charset="-122"/>
                <a:ea typeface="微软雅黑" panose="020B0503020204020204" pitchFamily="34" charset="-122"/>
              </a:rPr>
              <a:t>Iterative Closest Point Algorithm</a:t>
            </a:r>
            <a:r>
              <a:rPr lang="zh-CN" altLang="en-US" sz="2000" dirty="0">
                <a:solidFill>
                  <a:srgbClr val="0000FF"/>
                </a:solidFill>
                <a:latin typeface="微软雅黑" panose="020B0503020204020204" pitchFamily="34" charset="-122"/>
                <a:ea typeface="微软雅黑" panose="020B0503020204020204" pitchFamily="34" charset="-122"/>
              </a:rPr>
              <a:t>，</a:t>
            </a:r>
            <a:r>
              <a:rPr lang="en-US" altLang="zh-CN" sz="2000" dirty="0">
                <a:solidFill>
                  <a:srgbClr val="0000FF"/>
                </a:solidFill>
                <a:latin typeface="微软雅黑" panose="020B0503020204020204" pitchFamily="34" charset="-122"/>
                <a:ea typeface="微软雅黑" panose="020B0503020204020204" pitchFamily="34" charset="-122"/>
              </a:rPr>
              <a:t>ICP</a:t>
            </a:r>
            <a:r>
              <a:rPr lang="zh-CN" altLang="en-US" sz="2000" dirty="0">
                <a:solidFill>
                  <a:srgbClr val="0000FF"/>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最为经典的数据配准算法。其特征在于，通过求取源点云和目标点云之间的</a:t>
            </a:r>
            <a:r>
              <a:rPr lang="zh-CN" altLang="en-US" sz="2000" dirty="0">
                <a:solidFill>
                  <a:srgbClr val="C00000"/>
                </a:solidFill>
                <a:latin typeface="微软雅黑" panose="020B0503020204020204" pitchFamily="34" charset="-122"/>
                <a:ea typeface="微软雅黑" panose="020B0503020204020204" pitchFamily="34" charset="-122"/>
              </a:rPr>
              <a:t>对应点对</a:t>
            </a:r>
            <a:r>
              <a:rPr lang="zh-CN" altLang="en-US" sz="2000" dirty="0">
                <a:solidFill>
                  <a:schemeClr val="tx1"/>
                </a:solidFill>
                <a:latin typeface="微软雅黑" panose="020B0503020204020204" pitchFamily="34" charset="-122"/>
                <a:ea typeface="微软雅黑" panose="020B0503020204020204" pitchFamily="34" charset="-122"/>
              </a:rPr>
              <a:t>，基于对应点对</a:t>
            </a:r>
            <a:r>
              <a:rPr lang="zh-CN" altLang="en-US" sz="2000" dirty="0">
                <a:solidFill>
                  <a:srgbClr val="C00000"/>
                </a:solidFill>
                <a:latin typeface="微软雅黑" panose="020B0503020204020204" pitchFamily="34" charset="-122"/>
                <a:ea typeface="微软雅黑" panose="020B0503020204020204" pitchFamily="34" charset="-122"/>
              </a:rPr>
              <a:t>采用最小二乘构造旋转平移矩阵</a:t>
            </a:r>
            <a:r>
              <a:rPr lang="zh-CN" altLang="en-US" sz="2000" dirty="0">
                <a:solidFill>
                  <a:schemeClr val="tx1"/>
                </a:solidFill>
                <a:latin typeface="微软雅黑" panose="020B0503020204020204" pitchFamily="34" charset="-122"/>
                <a:ea typeface="微软雅黑" panose="020B0503020204020204" pitchFamily="34" charset="-122"/>
              </a:rPr>
              <a:t>，并利用所求矩阵，将源点云</a:t>
            </a:r>
            <a:r>
              <a:rPr lang="zh-CN" altLang="en-US" sz="2000" dirty="0">
                <a:solidFill>
                  <a:srgbClr val="C00000"/>
                </a:solidFill>
                <a:latin typeface="微软雅黑" panose="020B0503020204020204" pitchFamily="34" charset="-122"/>
                <a:ea typeface="微软雅黑" panose="020B0503020204020204" pitchFamily="34" charset="-122"/>
              </a:rPr>
              <a:t>变换</a:t>
            </a:r>
            <a:r>
              <a:rPr lang="zh-CN" altLang="en-US" sz="2000" dirty="0">
                <a:solidFill>
                  <a:schemeClr val="tx1"/>
                </a:solidFill>
                <a:latin typeface="微软雅黑" panose="020B0503020204020204" pitchFamily="34" charset="-122"/>
                <a:ea typeface="微软雅黑" panose="020B0503020204020204" pitchFamily="34" charset="-122"/>
              </a:rPr>
              <a:t>到目标点云的坐标系下，估计变换后源点云与目标点云的</a:t>
            </a:r>
            <a:r>
              <a:rPr lang="zh-CN" altLang="en-US" sz="2000" dirty="0">
                <a:solidFill>
                  <a:srgbClr val="C00000"/>
                </a:solidFill>
                <a:latin typeface="微软雅黑" panose="020B0503020204020204" pitchFamily="34" charset="-122"/>
                <a:ea typeface="微软雅黑" panose="020B0503020204020204" pitchFamily="34" charset="-122"/>
              </a:rPr>
              <a:t>误差函数</a:t>
            </a:r>
            <a:r>
              <a:rPr lang="zh-CN" altLang="en-US" sz="2000" dirty="0">
                <a:solidFill>
                  <a:schemeClr val="tx1"/>
                </a:solidFill>
                <a:latin typeface="微软雅黑" panose="020B0503020204020204" pitchFamily="34" charset="-122"/>
                <a:ea typeface="微软雅黑" panose="020B0503020204020204" pitchFamily="34" charset="-122"/>
              </a:rPr>
              <a:t>，若误差函数值大于阈值，则</a:t>
            </a:r>
            <a:r>
              <a:rPr lang="zh-CN" altLang="en-US" sz="2000" dirty="0">
                <a:solidFill>
                  <a:srgbClr val="C00000"/>
                </a:solidFill>
                <a:latin typeface="微软雅黑" panose="020B0503020204020204" pitchFamily="34" charset="-122"/>
                <a:ea typeface="微软雅黑" panose="020B0503020204020204" pitchFamily="34" charset="-122"/>
              </a:rPr>
              <a:t>迭代</a:t>
            </a:r>
            <a:r>
              <a:rPr lang="zh-CN" altLang="en-US" sz="2000" dirty="0">
                <a:solidFill>
                  <a:schemeClr val="tx1"/>
                </a:solidFill>
                <a:latin typeface="微软雅黑" panose="020B0503020204020204" pitchFamily="34" charset="-122"/>
                <a:ea typeface="微软雅黑" panose="020B0503020204020204" pitchFamily="34" charset="-122"/>
              </a:rPr>
              <a:t>进行上述运算直到满足给定的误差要求。</a:t>
            </a:r>
            <a:endParaRPr lang="en-US" altLang="zh-CN" sz="2000" dirty="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spcBef>
                <a:spcPts val="1200"/>
              </a:spcBef>
              <a:buFont typeface="Wingdings" panose="05000000000000000000" pitchFamily="2" charset="2"/>
              <a:buChar char="ü"/>
            </a:pPr>
            <a:r>
              <a:rPr lang="en-US" altLang="zh-CN" sz="2000" dirty="0">
                <a:solidFill>
                  <a:schemeClr val="tx1"/>
                </a:solidFill>
                <a:latin typeface="微软雅黑" panose="020B0503020204020204" pitchFamily="34" charset="-122"/>
                <a:ea typeface="微软雅黑" panose="020B0503020204020204" pitchFamily="34" charset="-122"/>
              </a:rPr>
              <a:t>Step1</a:t>
            </a:r>
            <a:r>
              <a:rPr lang="zh-CN" altLang="en-US" sz="2000" dirty="0">
                <a:solidFill>
                  <a:schemeClr val="tx1"/>
                </a:solidFill>
                <a:latin typeface="微软雅黑" panose="020B0503020204020204" pitchFamily="34" charset="-122"/>
                <a:ea typeface="微软雅黑" panose="020B0503020204020204" pitchFamily="34" charset="-122"/>
              </a:rPr>
              <a:t>：寻找目标点云的特征点及其与特征点</a:t>
            </a:r>
            <a:r>
              <a:rPr lang="zh-CN" altLang="en-US" sz="2000" dirty="0">
                <a:solidFill>
                  <a:srgbClr val="C00000"/>
                </a:solidFill>
                <a:latin typeface="微软雅黑" panose="020B0503020204020204" pitchFamily="34" charset="-122"/>
                <a:ea typeface="微软雅黑" panose="020B0503020204020204" pitchFamily="34" charset="-122"/>
              </a:rPr>
              <a:t>最邻近</a:t>
            </a:r>
            <a:r>
              <a:rPr lang="zh-CN" altLang="en-US" sz="2000" dirty="0">
                <a:solidFill>
                  <a:schemeClr val="tx1"/>
                </a:solidFill>
                <a:latin typeface="微软雅黑" panose="020B0503020204020204" pitchFamily="34" charset="-122"/>
                <a:ea typeface="微软雅黑" panose="020B0503020204020204" pitchFamily="34" charset="-122"/>
              </a:rPr>
              <a:t>的源点云中的点</a:t>
            </a:r>
            <a:endParaRPr lang="en-US" altLang="zh-CN" sz="2000" dirty="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spcBef>
                <a:spcPts val="1200"/>
              </a:spcBef>
              <a:buFont typeface="Wingdings" panose="05000000000000000000" pitchFamily="2" charset="2"/>
              <a:buChar char="ü"/>
            </a:pPr>
            <a:r>
              <a:rPr lang="en-US" altLang="zh-CN" sz="2000" dirty="0">
                <a:solidFill>
                  <a:schemeClr val="tx1"/>
                </a:solidFill>
                <a:latin typeface="微软雅黑" panose="020B0503020204020204" pitchFamily="34" charset="-122"/>
                <a:ea typeface="微软雅黑" panose="020B0503020204020204" pitchFamily="34" charset="-122"/>
              </a:rPr>
              <a:t>Step2</a:t>
            </a:r>
            <a:r>
              <a:rPr lang="zh-CN" altLang="en-US" sz="2000" dirty="0">
                <a:solidFill>
                  <a:schemeClr val="tx1"/>
                </a:solidFill>
                <a:latin typeface="微软雅黑" panose="020B0503020204020204" pitchFamily="34" charset="-122"/>
                <a:ea typeface="微软雅黑" panose="020B0503020204020204" pitchFamily="34" charset="-122"/>
              </a:rPr>
              <a:t>：根据点之间的对应关系，利用</a:t>
            </a:r>
            <a:r>
              <a:rPr lang="zh-CN" altLang="en-US" sz="2000" dirty="0">
                <a:solidFill>
                  <a:srgbClr val="C00000"/>
                </a:solidFill>
                <a:latin typeface="微软雅黑" panose="020B0503020204020204" pitchFamily="34" charset="-122"/>
                <a:ea typeface="微软雅黑" panose="020B0503020204020204" pitchFamily="34" charset="-122"/>
              </a:rPr>
              <a:t>最小二乘估计空间变换关系；</a:t>
            </a:r>
            <a:endParaRPr lang="en-US" altLang="zh-CN" sz="2000" dirty="0">
              <a:solidFill>
                <a:srgbClr val="C00000"/>
              </a:solidFill>
              <a:latin typeface="微软雅黑" panose="020B0503020204020204" pitchFamily="34" charset="-122"/>
              <a:ea typeface="微软雅黑" panose="020B0503020204020204" pitchFamily="34" charset="-122"/>
            </a:endParaRPr>
          </a:p>
          <a:p>
            <a:pPr marL="800100" lvl="1" indent="-342900">
              <a:lnSpc>
                <a:spcPct val="150000"/>
              </a:lnSpc>
              <a:spcBef>
                <a:spcPts val="1200"/>
              </a:spcBef>
              <a:buFont typeface="Wingdings" panose="05000000000000000000" pitchFamily="2" charset="2"/>
              <a:buChar char="ü"/>
            </a:pPr>
            <a:r>
              <a:rPr lang="en-US" altLang="zh-CN" sz="2000" dirty="0">
                <a:solidFill>
                  <a:schemeClr val="tx1"/>
                </a:solidFill>
                <a:latin typeface="微软雅黑" panose="020B0503020204020204" pitchFamily="34" charset="-122"/>
                <a:ea typeface="微软雅黑" panose="020B0503020204020204" pitchFamily="34" charset="-122"/>
              </a:rPr>
              <a:t>Step3</a:t>
            </a:r>
            <a:r>
              <a:rPr lang="zh-CN" altLang="en-US" sz="2000" dirty="0">
                <a:solidFill>
                  <a:schemeClr val="tx1"/>
                </a:solidFill>
                <a:latin typeface="微软雅黑" panose="020B0503020204020204" pitchFamily="34" charset="-122"/>
                <a:ea typeface="微软雅黑" panose="020B0503020204020204" pitchFamily="34" charset="-122"/>
              </a:rPr>
              <a:t>：利用估计出来的空间变换关系对</a:t>
            </a:r>
            <a:r>
              <a:rPr lang="zh-CN" altLang="en-US" sz="2000" dirty="0">
                <a:solidFill>
                  <a:srgbClr val="C00000"/>
                </a:solidFill>
                <a:latin typeface="微软雅黑" panose="020B0503020204020204" pitchFamily="34" charset="-122"/>
                <a:ea typeface="微软雅黑" panose="020B0503020204020204" pitchFamily="34" charset="-122"/>
              </a:rPr>
              <a:t>源点云进行作用和变换</a:t>
            </a:r>
            <a:r>
              <a:rPr lang="zh-CN" altLang="en-US" sz="2000" dirty="0">
                <a:solidFill>
                  <a:schemeClr val="tx1"/>
                </a:solidFill>
                <a:latin typeface="微软雅黑" panose="020B0503020204020204" pitchFamily="34" charset="-122"/>
                <a:ea typeface="微软雅黑" panose="020B0503020204020204" pitchFamily="34" charset="-122"/>
              </a:rPr>
              <a:t>，然后利用变换后数据进行</a:t>
            </a:r>
            <a:r>
              <a:rPr lang="en-US" altLang="zh-CN" sz="2000" dirty="0">
                <a:solidFill>
                  <a:schemeClr val="tx1"/>
                </a:solidFill>
                <a:latin typeface="微软雅黑" panose="020B0503020204020204" pitchFamily="34" charset="-122"/>
                <a:ea typeface="微软雅黑" panose="020B0503020204020204" pitchFamily="34" charset="-122"/>
              </a:rPr>
              <a:t>Step1~Step3</a:t>
            </a:r>
            <a:r>
              <a:rPr lang="zh-CN" altLang="en-US" sz="2000" dirty="0">
                <a:solidFill>
                  <a:schemeClr val="tx1"/>
                </a:solidFill>
                <a:latin typeface="微软雅黑" panose="020B0503020204020204" pitchFamily="34" charset="-122"/>
                <a:ea typeface="微软雅黑" panose="020B0503020204020204" pitchFamily="34" charset="-122"/>
              </a:rPr>
              <a:t>迭代，直至误差满足要求。</a:t>
            </a:r>
          </a:p>
        </p:txBody>
      </p:sp>
      <p:sp>
        <p:nvSpPr>
          <p:cNvPr id="4" name="灯片编号占位符 3"/>
          <p:cNvSpPr>
            <a:spLocks noGrp="1"/>
          </p:cNvSpPr>
          <p:nvPr>
            <p:ph type="sldNum" sz="quarter" idx="12"/>
          </p:nvPr>
        </p:nvSpPr>
        <p:spPr/>
        <p:txBody>
          <a:bodyPr/>
          <a:lstStyle/>
          <a:p>
            <a:fld id="{7347B80C-AA43-4929-B396-1C9CA25DAE9E}" type="slidenum">
              <a:rPr lang="en-US" altLang="zh-CN" smtClean="0"/>
              <a:pPr/>
              <a:t>38</a:t>
            </a:fld>
            <a:r>
              <a:rPr lang="en-US" altLang="zh-CN"/>
              <a:t>/92</a:t>
            </a:r>
          </a:p>
        </p:txBody>
      </p:sp>
    </p:spTree>
    <p:extLst>
      <p:ext uri="{BB962C8B-B14F-4D97-AF65-F5344CB8AC3E}">
        <p14:creationId xmlns:p14="http://schemas.microsoft.com/office/powerpoint/2010/main" val="3157705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6"/>
          <p:cNvSpPr>
            <a:spLocks noChangeArrowheads="1"/>
          </p:cNvSpPr>
          <p:nvPr/>
        </p:nvSpPr>
        <p:spPr bwMode="auto">
          <a:xfrm>
            <a:off x="17633" y="786770"/>
            <a:ext cx="9126801" cy="461665"/>
          </a:xfrm>
          <a:prstGeom prst="rect">
            <a:avLst/>
          </a:prstGeom>
        </p:spPr>
        <p:txBody>
          <a:bodyPr wrap="square">
            <a:spAutoFit/>
          </a:bodyPr>
          <a:lstStyle/>
          <a:p>
            <a:pPr marL="342900" indent="-342900">
              <a:buFont typeface="Wingdings" panose="05000000000000000000" pitchFamily="2" charset="2"/>
              <a:buChar char="n"/>
            </a:pPr>
            <a:r>
              <a:rPr lang="en-US" altLang="zh-CN" sz="2400">
                <a:solidFill>
                  <a:schemeClr val="tx1"/>
                </a:solidFill>
                <a:latin typeface="微软雅黑" panose="020B0503020204020204" pitchFamily="34" charset="-122"/>
                <a:ea typeface="微软雅黑" panose="020B0503020204020204" pitchFamily="34" charset="-122"/>
              </a:rPr>
              <a:t>ICP</a:t>
            </a:r>
            <a:r>
              <a:rPr lang="zh-CN" altLang="en-US" sz="2400">
                <a:solidFill>
                  <a:schemeClr val="tx1"/>
                </a:solidFill>
                <a:latin typeface="微软雅黑" panose="020B0503020204020204" pitchFamily="34" charset="-122"/>
                <a:ea typeface="微软雅黑" panose="020B0503020204020204" pitchFamily="34" charset="-122"/>
              </a:rPr>
              <a:t>匹配算法（</a:t>
            </a:r>
            <a:r>
              <a:rPr lang="en-US" altLang="zh-CN" sz="2400">
                <a:solidFill>
                  <a:schemeClr val="tx1"/>
                </a:solidFill>
                <a:latin typeface="微软雅黑" panose="020B0503020204020204" pitchFamily="34" charset="-122"/>
                <a:ea typeface="微软雅黑" panose="020B0503020204020204" pitchFamily="34" charset="-122"/>
              </a:rPr>
              <a:t> Iterative Closest Point </a:t>
            </a:r>
            <a:r>
              <a:rPr lang="zh-CN" altLang="en-US" sz="2400">
                <a:solidFill>
                  <a:schemeClr val="tx1"/>
                </a:solidFill>
                <a:latin typeface="微软雅黑" panose="020B0503020204020204" pitchFamily="34" charset="-122"/>
                <a:ea typeface="微软雅黑" panose="020B0503020204020204" pitchFamily="34" charset="-122"/>
              </a:rPr>
              <a:t>）</a:t>
            </a:r>
            <a:endParaRPr lang="en-US" altLang="zh-CN" sz="2400">
              <a:solidFill>
                <a:schemeClr val="tx1"/>
              </a:solidFill>
              <a:latin typeface="微软雅黑" panose="020B0503020204020204" pitchFamily="34" charset="-122"/>
              <a:ea typeface="微软雅黑" panose="020B0503020204020204" pitchFamily="34" charset="-122"/>
            </a:endParaRPr>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060848"/>
            <a:ext cx="5451032"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3"/>
          <p:cNvGrpSpPr>
            <a:grpSpLocks/>
          </p:cNvGrpSpPr>
          <p:nvPr/>
        </p:nvGrpSpPr>
        <p:grpSpPr bwMode="auto">
          <a:xfrm>
            <a:off x="112076" y="44624"/>
            <a:ext cx="6422004" cy="647700"/>
            <a:chOff x="113" y="119"/>
            <a:chExt cx="5578" cy="408"/>
          </a:xfrm>
        </p:grpSpPr>
        <p:sp>
          <p:nvSpPr>
            <p:cNvPr id="15"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四、点云配准</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16"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17" name="TextBox 16"/>
          <p:cNvSpPr txBox="1"/>
          <p:nvPr/>
        </p:nvSpPr>
        <p:spPr>
          <a:xfrm>
            <a:off x="2627784" y="2060848"/>
            <a:ext cx="1210588" cy="400110"/>
          </a:xfrm>
          <a:prstGeom prst="rect">
            <a:avLst/>
          </a:prstGeom>
          <a:noFill/>
        </p:spPr>
        <p:txBody>
          <a:bodyPr wrap="none" rtlCol="0">
            <a:spAutoFit/>
          </a:bodyPr>
          <a:lstStyle/>
          <a:p>
            <a:r>
              <a:rPr lang="zh-CN" altLang="en-US" sz="2000">
                <a:solidFill>
                  <a:schemeClr val="tx1"/>
                </a:solidFill>
                <a:latin typeface="微软雅黑" panose="020B0503020204020204" pitchFamily="34" charset="-122"/>
                <a:ea typeface="微软雅黑" panose="020B0503020204020204" pitchFamily="34" charset="-122"/>
              </a:rPr>
              <a:t>目标点云</a:t>
            </a:r>
          </a:p>
        </p:txBody>
      </p:sp>
      <p:sp>
        <p:nvSpPr>
          <p:cNvPr id="20" name="TextBox 19"/>
          <p:cNvSpPr txBox="1"/>
          <p:nvPr/>
        </p:nvSpPr>
        <p:spPr>
          <a:xfrm>
            <a:off x="4644008" y="3645024"/>
            <a:ext cx="954107" cy="400110"/>
          </a:xfrm>
          <a:prstGeom prst="rect">
            <a:avLst/>
          </a:prstGeom>
          <a:noFill/>
        </p:spPr>
        <p:txBody>
          <a:bodyPr wrap="none" rtlCol="0">
            <a:spAutoFit/>
          </a:bodyPr>
          <a:lstStyle/>
          <a:p>
            <a:r>
              <a:rPr lang="zh-CN" altLang="en-US" sz="2000">
                <a:solidFill>
                  <a:schemeClr val="tx1"/>
                </a:solidFill>
                <a:latin typeface="微软雅黑" panose="020B0503020204020204" pitchFamily="34" charset="-122"/>
                <a:ea typeface="微软雅黑" panose="020B0503020204020204" pitchFamily="34" charset="-122"/>
              </a:rPr>
              <a:t>源点云</a:t>
            </a:r>
          </a:p>
        </p:txBody>
      </p:sp>
      <p:pic>
        <p:nvPicPr>
          <p:cNvPr id="952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8224" y="44624"/>
            <a:ext cx="2358400" cy="6700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7347B80C-AA43-4929-B396-1C9CA25DAE9E}" type="slidenum">
              <a:rPr lang="en-US" altLang="zh-CN" smtClean="0"/>
              <a:pPr/>
              <a:t>39</a:t>
            </a:fld>
            <a:r>
              <a:rPr lang="en-US" altLang="zh-CN"/>
              <a:t>/92</a:t>
            </a:r>
          </a:p>
        </p:txBody>
      </p:sp>
    </p:spTree>
    <p:extLst>
      <p:ext uri="{BB962C8B-B14F-4D97-AF65-F5344CB8AC3E}">
        <p14:creationId xmlns:p14="http://schemas.microsoft.com/office/powerpoint/2010/main" val="3903985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肘形连接符 34"/>
          <p:cNvCxnSpPr>
            <a:endCxn id="24" idx="3"/>
          </p:cNvCxnSpPr>
          <p:nvPr/>
        </p:nvCxnSpPr>
        <p:spPr bwMode="auto">
          <a:xfrm rot="10800000" flipV="1">
            <a:off x="3457217" y="2989723"/>
            <a:ext cx="2771787" cy="1727260"/>
          </a:xfrm>
          <a:prstGeom prst="bentConnector3">
            <a:avLst>
              <a:gd name="adj1" fmla="val 659"/>
            </a:avLst>
          </a:prstGeom>
          <a:noFill/>
          <a:ln w="57150" cap="flat" cmpd="sng" algn="ctr">
            <a:solidFill>
              <a:srgbClr val="C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1030438" y="1440619"/>
            <a:ext cx="2448272" cy="504056"/>
          </a:xfrm>
          <a:prstGeom prst="rect">
            <a:avLst/>
          </a:prstGeom>
          <a:ln w="12700">
            <a:solidFill>
              <a:srgbClr val="00FF99"/>
            </a:solidFill>
          </a:ln>
          <a:effectLst>
            <a:glow rad="63500">
              <a:schemeClr val="accent1">
                <a:satMod val="175000"/>
                <a:alpha val="40000"/>
              </a:schemeClr>
            </a:glow>
          </a:effectLst>
        </p:spPr>
        <p:txBody>
          <a:bodyPr wrap="square">
            <a:noAutofit/>
          </a:bodyPr>
          <a:lstStyle/>
          <a:p>
            <a:pPr algn="ctr"/>
            <a:r>
              <a:rPr lang="zh-CN" altLang="en-US" sz="2400">
                <a:latin typeface="微软雅黑" panose="020B0503020204020204" pitchFamily="34" charset="-122"/>
                <a:ea typeface="微软雅黑" panose="020B0503020204020204" pitchFamily="34" charset="-122"/>
              </a:rPr>
              <a:t>点云滤波</a:t>
            </a:r>
          </a:p>
        </p:txBody>
      </p:sp>
      <p:sp>
        <p:nvSpPr>
          <p:cNvPr id="18" name="矩形 17"/>
          <p:cNvSpPr/>
          <p:nvPr/>
        </p:nvSpPr>
        <p:spPr>
          <a:xfrm>
            <a:off x="1025448" y="2448731"/>
            <a:ext cx="2448272" cy="504056"/>
          </a:xfrm>
          <a:prstGeom prst="rect">
            <a:avLst/>
          </a:prstGeom>
          <a:ln w="12700">
            <a:solidFill>
              <a:srgbClr val="00FF99"/>
            </a:solidFill>
          </a:ln>
          <a:effectLst>
            <a:glow rad="63500">
              <a:schemeClr val="accent1">
                <a:satMod val="175000"/>
                <a:alpha val="40000"/>
              </a:schemeClr>
            </a:glow>
          </a:effectLst>
        </p:spPr>
        <p:txBody>
          <a:bodyPr wrap="square">
            <a:noAutofit/>
          </a:bodyPr>
          <a:lstStyle/>
          <a:p>
            <a:pPr algn="ctr"/>
            <a:r>
              <a:rPr lang="zh-CN" altLang="en-US" sz="2400">
                <a:latin typeface="微软雅黑" panose="020B0503020204020204" pitchFamily="34" charset="-122"/>
                <a:ea typeface="微软雅黑" panose="020B0503020204020204" pitchFamily="34" charset="-122"/>
              </a:rPr>
              <a:t>点云精简</a:t>
            </a:r>
          </a:p>
        </p:txBody>
      </p:sp>
      <p:sp>
        <p:nvSpPr>
          <p:cNvPr id="19" name="矩形 18"/>
          <p:cNvSpPr/>
          <p:nvPr/>
        </p:nvSpPr>
        <p:spPr>
          <a:xfrm>
            <a:off x="4054774" y="2485667"/>
            <a:ext cx="2448272" cy="504056"/>
          </a:xfrm>
          <a:prstGeom prst="rect">
            <a:avLst/>
          </a:prstGeom>
          <a:ln w="12700">
            <a:solidFill>
              <a:srgbClr val="00FF99"/>
            </a:solidFill>
          </a:ln>
          <a:effectLst>
            <a:glow rad="63500">
              <a:schemeClr val="accent1">
                <a:satMod val="175000"/>
                <a:alpha val="40000"/>
              </a:schemeClr>
            </a:glow>
          </a:effectLst>
        </p:spPr>
        <p:txBody>
          <a:bodyPr wrap="square">
            <a:noAutofit/>
          </a:bodyPr>
          <a:lstStyle/>
          <a:p>
            <a:pPr algn="ctr"/>
            <a:r>
              <a:rPr lang="zh-CN" altLang="en-US" sz="2400">
                <a:latin typeface="微软雅黑" panose="020B0503020204020204" pitchFamily="34" charset="-122"/>
                <a:ea typeface="微软雅黑" panose="020B0503020204020204" pitchFamily="34" charset="-122"/>
              </a:rPr>
              <a:t>点云配准</a:t>
            </a:r>
          </a:p>
        </p:txBody>
      </p:sp>
      <p:sp>
        <p:nvSpPr>
          <p:cNvPr id="21" name="矩形 20"/>
          <p:cNvSpPr/>
          <p:nvPr/>
        </p:nvSpPr>
        <p:spPr>
          <a:xfrm>
            <a:off x="1025448" y="3456843"/>
            <a:ext cx="2448272" cy="504056"/>
          </a:xfrm>
          <a:prstGeom prst="rect">
            <a:avLst/>
          </a:prstGeom>
          <a:ln w="12700">
            <a:solidFill>
              <a:srgbClr val="00FF99"/>
            </a:solidFill>
          </a:ln>
          <a:effectLst>
            <a:glow rad="63500">
              <a:schemeClr val="accent1">
                <a:satMod val="175000"/>
                <a:alpha val="40000"/>
              </a:schemeClr>
            </a:glow>
          </a:effectLst>
        </p:spPr>
        <p:txBody>
          <a:bodyPr wrap="square">
            <a:noAutofit/>
          </a:bodyPr>
          <a:lstStyle/>
          <a:p>
            <a:pPr algn="ctr"/>
            <a:r>
              <a:rPr lang="zh-CN" altLang="en-US" sz="2400">
                <a:latin typeface="微软雅黑" panose="020B0503020204020204" pitchFamily="34" charset="-122"/>
                <a:ea typeface="微软雅黑" panose="020B0503020204020204" pitchFamily="34" charset="-122"/>
              </a:rPr>
              <a:t>点云分割</a:t>
            </a:r>
          </a:p>
        </p:txBody>
      </p:sp>
      <p:sp>
        <p:nvSpPr>
          <p:cNvPr id="24" name="矩形 23"/>
          <p:cNvSpPr/>
          <p:nvPr/>
        </p:nvSpPr>
        <p:spPr>
          <a:xfrm>
            <a:off x="1008944" y="4464955"/>
            <a:ext cx="2448272" cy="504056"/>
          </a:xfrm>
          <a:prstGeom prst="rect">
            <a:avLst/>
          </a:prstGeom>
          <a:ln w="12700">
            <a:solidFill>
              <a:srgbClr val="00FF99"/>
            </a:solidFill>
          </a:ln>
          <a:effectLst>
            <a:glow rad="63500">
              <a:schemeClr val="accent1">
                <a:satMod val="175000"/>
                <a:alpha val="40000"/>
              </a:schemeClr>
            </a:glow>
          </a:effectLst>
        </p:spPr>
        <p:txBody>
          <a:bodyPr wrap="square">
            <a:noAutofit/>
          </a:bodyPr>
          <a:lstStyle/>
          <a:p>
            <a:pPr algn="ctr"/>
            <a:r>
              <a:rPr lang="zh-CN" altLang="en-US" sz="2400">
                <a:latin typeface="微软雅黑" panose="020B0503020204020204" pitchFamily="34" charset="-122"/>
                <a:ea typeface="微软雅黑" panose="020B0503020204020204" pitchFamily="34" charset="-122"/>
              </a:rPr>
              <a:t>曲面建模</a:t>
            </a:r>
          </a:p>
        </p:txBody>
      </p:sp>
      <p:sp>
        <p:nvSpPr>
          <p:cNvPr id="4" name="下箭头 3"/>
          <p:cNvSpPr/>
          <p:nvPr/>
        </p:nvSpPr>
        <p:spPr bwMode="auto">
          <a:xfrm>
            <a:off x="2092351" y="2004066"/>
            <a:ext cx="320228" cy="444665"/>
          </a:xfrm>
          <a:prstGeom prst="downArrow">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 name="下箭头 27"/>
          <p:cNvSpPr/>
          <p:nvPr/>
        </p:nvSpPr>
        <p:spPr bwMode="auto">
          <a:xfrm>
            <a:off x="2094460" y="2989723"/>
            <a:ext cx="320228" cy="444665"/>
          </a:xfrm>
          <a:prstGeom prst="downArrow">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9" name="下箭头 28"/>
          <p:cNvSpPr/>
          <p:nvPr/>
        </p:nvSpPr>
        <p:spPr bwMode="auto">
          <a:xfrm>
            <a:off x="2062897" y="4020290"/>
            <a:ext cx="320228" cy="444665"/>
          </a:xfrm>
          <a:prstGeom prst="downArrow">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0" name="下箭头 29"/>
          <p:cNvSpPr/>
          <p:nvPr/>
        </p:nvSpPr>
        <p:spPr bwMode="auto">
          <a:xfrm rot="16200000">
            <a:off x="3614309" y="2515362"/>
            <a:ext cx="320228" cy="444665"/>
          </a:xfrm>
          <a:prstGeom prst="downArrow">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2" name="肘形连接符 11"/>
          <p:cNvCxnSpPr>
            <a:stCxn id="21" idx="3"/>
            <a:endCxn id="19" idx="2"/>
          </p:cNvCxnSpPr>
          <p:nvPr/>
        </p:nvCxnSpPr>
        <p:spPr bwMode="auto">
          <a:xfrm flipV="1">
            <a:off x="3473720" y="2989723"/>
            <a:ext cx="1805190" cy="719148"/>
          </a:xfrm>
          <a:prstGeom prst="bentConnector2">
            <a:avLst/>
          </a:prstGeom>
          <a:noFill/>
          <a:ln w="57150" cap="flat" cmpd="sng" algn="ctr">
            <a:solidFill>
              <a:srgbClr val="C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1" name="下箭头 30"/>
          <p:cNvSpPr/>
          <p:nvPr/>
        </p:nvSpPr>
        <p:spPr bwMode="auto">
          <a:xfrm>
            <a:off x="2094460" y="5053636"/>
            <a:ext cx="320228" cy="444665"/>
          </a:xfrm>
          <a:prstGeom prst="downArrow">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2" name="矩形 31"/>
          <p:cNvSpPr/>
          <p:nvPr/>
        </p:nvSpPr>
        <p:spPr>
          <a:xfrm>
            <a:off x="180331" y="5517232"/>
            <a:ext cx="4643996" cy="504056"/>
          </a:xfrm>
          <a:prstGeom prst="rect">
            <a:avLst/>
          </a:prstGeom>
          <a:ln w="12700">
            <a:noFill/>
          </a:ln>
          <a:effectLst>
            <a:glow rad="63500">
              <a:schemeClr val="accent1">
                <a:satMod val="175000"/>
                <a:alpha val="40000"/>
              </a:schemeClr>
            </a:glow>
          </a:effectLst>
        </p:spPr>
        <p:txBody>
          <a:bodyPr wrap="square">
            <a:noAutofit/>
          </a:bodyPr>
          <a:lstStyle/>
          <a:p>
            <a:pPr algn="ctr"/>
            <a:r>
              <a:rPr lang="zh-CN" altLang="en-US" sz="2400">
                <a:latin typeface="微软雅黑" panose="020B0503020204020204" pitchFamily="34" charset="-122"/>
                <a:ea typeface="微软雅黑" panose="020B0503020204020204" pitchFamily="34" charset="-122"/>
              </a:rPr>
              <a:t>三维模型构建、环境理解等</a:t>
            </a:r>
          </a:p>
        </p:txBody>
      </p:sp>
      <p:sp>
        <p:nvSpPr>
          <p:cNvPr id="33" name="矩形 32"/>
          <p:cNvSpPr/>
          <p:nvPr/>
        </p:nvSpPr>
        <p:spPr>
          <a:xfrm>
            <a:off x="7093099" y="2112534"/>
            <a:ext cx="1799381" cy="1176447"/>
          </a:xfrm>
          <a:prstGeom prst="rect">
            <a:avLst/>
          </a:prstGeom>
          <a:ln w="12700">
            <a:noFill/>
          </a:ln>
          <a:effectLst>
            <a:glow rad="63500">
              <a:schemeClr val="accent1">
                <a:satMod val="175000"/>
                <a:alpha val="40000"/>
              </a:schemeClr>
            </a:glow>
          </a:effectLst>
        </p:spPr>
        <p:txBody>
          <a:bodyPr wrap="square">
            <a:noAutofit/>
          </a:bodyPr>
          <a:lstStyle/>
          <a:p>
            <a:pPr algn="ctr"/>
            <a:r>
              <a:rPr lang="zh-CN" altLang="en-US" sz="2400" dirty="0">
                <a:latin typeface="微软雅黑" panose="020B0503020204020204" pitchFamily="34" charset="-122"/>
                <a:ea typeface="微软雅黑" panose="020B0503020204020204" pitchFamily="34" charset="-122"/>
              </a:rPr>
              <a:t>位姿估计、</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空间感知融合与增强等</a:t>
            </a:r>
            <a:endParaRPr lang="en-US" altLang="zh-CN" sz="2400" dirty="0">
              <a:latin typeface="微软雅黑" panose="020B0503020204020204" pitchFamily="34" charset="-122"/>
              <a:ea typeface="微软雅黑" panose="020B0503020204020204" pitchFamily="34" charset="-122"/>
            </a:endParaRPr>
          </a:p>
          <a:p>
            <a:pPr algn="ctr"/>
            <a:endParaRPr lang="zh-CN" altLang="en-US" sz="2400" dirty="0">
              <a:latin typeface="微软雅黑" panose="020B0503020204020204" pitchFamily="34" charset="-122"/>
              <a:ea typeface="微软雅黑" panose="020B0503020204020204" pitchFamily="34" charset="-122"/>
            </a:endParaRPr>
          </a:p>
        </p:txBody>
      </p:sp>
      <p:sp>
        <p:nvSpPr>
          <p:cNvPr id="34" name="下箭头 33"/>
          <p:cNvSpPr/>
          <p:nvPr/>
        </p:nvSpPr>
        <p:spPr bwMode="auto">
          <a:xfrm rot="16200000">
            <a:off x="6651262" y="2515363"/>
            <a:ext cx="320228" cy="444665"/>
          </a:xfrm>
          <a:prstGeom prst="downArrow">
            <a:avLst/>
          </a:prstGeom>
          <a:solidFill>
            <a:srgbClr val="C0000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2" name="Group 3"/>
          <p:cNvGrpSpPr>
            <a:grpSpLocks/>
          </p:cNvGrpSpPr>
          <p:nvPr/>
        </p:nvGrpSpPr>
        <p:grpSpPr bwMode="auto">
          <a:xfrm>
            <a:off x="112075" y="44996"/>
            <a:ext cx="9035889" cy="647700"/>
            <a:chOff x="113" y="119"/>
            <a:chExt cx="5578" cy="408"/>
          </a:xfrm>
        </p:grpSpPr>
        <p:sp>
          <p:nvSpPr>
            <p:cNvPr id="23"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一、概述与内容</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5"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5" name="灯片编号占位符 4"/>
          <p:cNvSpPr>
            <a:spLocks noGrp="1"/>
          </p:cNvSpPr>
          <p:nvPr>
            <p:ph type="sldNum" sz="quarter" idx="12"/>
          </p:nvPr>
        </p:nvSpPr>
        <p:spPr/>
        <p:txBody>
          <a:bodyPr/>
          <a:lstStyle/>
          <a:p>
            <a:fld id="{7347B80C-AA43-4929-B396-1C9CA25DAE9E}" type="slidenum">
              <a:rPr lang="en-US" altLang="zh-CN" smtClean="0"/>
              <a:pPr/>
              <a:t>4</a:t>
            </a:fld>
            <a:r>
              <a:rPr lang="en-US" altLang="zh-CN"/>
              <a:t>/92</a:t>
            </a:r>
          </a:p>
        </p:txBody>
      </p:sp>
    </p:spTree>
    <p:extLst>
      <p:ext uri="{BB962C8B-B14F-4D97-AF65-F5344CB8AC3E}">
        <p14:creationId xmlns:p14="http://schemas.microsoft.com/office/powerpoint/2010/main" val="34701890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6"/>
          <p:cNvSpPr>
            <a:spLocks noChangeArrowheads="1"/>
          </p:cNvSpPr>
          <p:nvPr/>
        </p:nvSpPr>
        <p:spPr bwMode="auto">
          <a:xfrm>
            <a:off x="17633" y="692696"/>
            <a:ext cx="9126801" cy="461665"/>
          </a:xfrm>
          <a:prstGeom prst="rect">
            <a:avLst/>
          </a:prstGeom>
        </p:spPr>
        <p:txBody>
          <a:bodyPr wrap="square">
            <a:spAutoFit/>
          </a:bodyPr>
          <a:lstStyle/>
          <a:p>
            <a:pPr marL="342900" indent="-342900">
              <a:buFont typeface="Wingdings" panose="05000000000000000000" pitchFamily="2" charset="2"/>
              <a:buChar char="n"/>
            </a:pPr>
            <a:r>
              <a:rPr lang="en-US" altLang="zh-CN" sz="2400">
                <a:solidFill>
                  <a:schemeClr val="tx1"/>
                </a:solidFill>
                <a:latin typeface="微软雅黑" panose="020B0503020204020204" pitchFamily="34" charset="-122"/>
                <a:ea typeface="微软雅黑" panose="020B0503020204020204" pitchFamily="34" charset="-122"/>
              </a:rPr>
              <a:t>ICP</a:t>
            </a:r>
            <a:r>
              <a:rPr lang="zh-CN" altLang="en-US" sz="2400">
                <a:solidFill>
                  <a:schemeClr val="tx1"/>
                </a:solidFill>
                <a:latin typeface="微软雅黑" panose="020B0503020204020204" pitchFamily="34" charset="-122"/>
                <a:ea typeface="微软雅黑" panose="020B0503020204020204" pitchFamily="34" charset="-122"/>
              </a:rPr>
              <a:t>匹配算法（</a:t>
            </a:r>
            <a:r>
              <a:rPr lang="en-US" altLang="zh-CN" sz="2400">
                <a:solidFill>
                  <a:schemeClr val="tx1"/>
                </a:solidFill>
                <a:latin typeface="微软雅黑" panose="020B0503020204020204" pitchFamily="34" charset="-122"/>
                <a:ea typeface="微软雅黑" panose="020B0503020204020204" pitchFamily="34" charset="-122"/>
              </a:rPr>
              <a:t> Iterative Closest Point </a:t>
            </a:r>
            <a:r>
              <a:rPr lang="zh-CN" altLang="en-US" sz="2400">
                <a:solidFill>
                  <a:schemeClr val="tx1"/>
                </a:solidFill>
                <a:latin typeface="微软雅黑" panose="020B0503020204020204" pitchFamily="34" charset="-122"/>
                <a:ea typeface="微软雅黑" panose="020B0503020204020204" pitchFamily="34" charset="-122"/>
              </a:rPr>
              <a:t>）</a:t>
            </a:r>
            <a:endParaRPr lang="en-US" altLang="zh-CN" sz="2400">
              <a:solidFill>
                <a:schemeClr val="tx1"/>
              </a:solidFill>
              <a:latin typeface="微软雅黑" panose="020B0503020204020204" pitchFamily="34" charset="-122"/>
              <a:ea typeface="微软雅黑" panose="020B0503020204020204" pitchFamily="34" charset="-122"/>
            </a:endParaRPr>
          </a:p>
        </p:txBody>
      </p:sp>
      <p:grpSp>
        <p:nvGrpSpPr>
          <p:cNvPr id="21" name="Group 3"/>
          <p:cNvGrpSpPr>
            <a:grpSpLocks/>
          </p:cNvGrpSpPr>
          <p:nvPr/>
        </p:nvGrpSpPr>
        <p:grpSpPr bwMode="auto">
          <a:xfrm>
            <a:off x="112075" y="44624"/>
            <a:ext cx="9035889" cy="647700"/>
            <a:chOff x="113" y="119"/>
            <a:chExt cx="5578" cy="408"/>
          </a:xfrm>
        </p:grpSpPr>
        <p:sp>
          <p:nvSpPr>
            <p:cNvPr id="22"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四、点云配准</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3"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9" name="矩形 8"/>
          <p:cNvSpPr/>
          <p:nvPr/>
        </p:nvSpPr>
        <p:spPr>
          <a:xfrm>
            <a:off x="251520" y="1133330"/>
            <a:ext cx="5040560" cy="3323987"/>
          </a:xfrm>
          <a:prstGeom prst="rect">
            <a:avLst/>
          </a:prstGeom>
          <a:ln w="28575">
            <a:solidFill>
              <a:srgbClr val="00CCFF"/>
            </a:solidFill>
          </a:ln>
          <a:effectLst>
            <a:glow rad="63500">
              <a:schemeClr val="accent1">
                <a:satMod val="175000"/>
                <a:alpha val="40000"/>
              </a:schemeClr>
            </a:glow>
          </a:effectLst>
        </p:spPr>
        <p:txBody>
          <a:bodyPr wrap="square">
            <a:spAutoFit/>
          </a:bodyPr>
          <a:lstStyle/>
          <a:p>
            <a:pPr>
              <a:lnSpc>
                <a:spcPct val="150000"/>
              </a:lnSpc>
            </a:pPr>
            <a:r>
              <a:rPr lang="en-US" altLang="zh-CN" sz="2000" dirty="0">
                <a:solidFill>
                  <a:srgbClr val="0000FF"/>
                </a:solidFill>
                <a:latin typeface="微软雅黑" panose="020B0503020204020204" pitchFamily="34" charset="-122"/>
                <a:ea typeface="微软雅黑" panose="020B0503020204020204" pitchFamily="34" charset="-122"/>
              </a:rPr>
              <a:t>ICP</a:t>
            </a:r>
            <a:r>
              <a:rPr lang="zh-CN" altLang="en-US" sz="2000" dirty="0">
                <a:solidFill>
                  <a:srgbClr val="0000FF"/>
                </a:solidFill>
                <a:latin typeface="微软雅黑" panose="020B0503020204020204" pitchFamily="34" charset="-122"/>
                <a:ea typeface="微软雅黑" panose="020B0503020204020204" pitchFamily="34" charset="-122"/>
              </a:rPr>
              <a:t>优缺点</a:t>
            </a:r>
            <a:endParaRPr lang="en-US" altLang="zh-CN" sz="2000" dirty="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dirty="0">
                <a:solidFill>
                  <a:schemeClr val="tx1"/>
                </a:solidFill>
                <a:latin typeface="微软雅黑" panose="020B0503020204020204" pitchFamily="34" charset="-122"/>
                <a:ea typeface="微软雅黑" panose="020B0503020204020204" pitchFamily="34" charset="-122"/>
              </a:rPr>
              <a:t>能够实现点云</a:t>
            </a:r>
            <a:r>
              <a:rPr lang="zh-CN" altLang="en-US" sz="2000" b="0" dirty="0">
                <a:solidFill>
                  <a:srgbClr val="C00000"/>
                </a:solidFill>
                <a:latin typeface="微软雅黑" panose="020B0503020204020204" pitchFamily="34" charset="-122"/>
                <a:ea typeface="微软雅黑" panose="020B0503020204020204" pitchFamily="34" charset="-122"/>
              </a:rPr>
              <a:t>自动化配准</a:t>
            </a:r>
            <a:endParaRPr lang="en-US" altLang="zh-CN" sz="2000" b="0" dirty="0">
              <a:solidFill>
                <a:srgbClr val="C00000"/>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dirty="0">
                <a:solidFill>
                  <a:schemeClr val="tx1"/>
                </a:solidFill>
                <a:latin typeface="微软雅黑" panose="020B0503020204020204" pitchFamily="34" charset="-122"/>
                <a:ea typeface="微软雅黑" panose="020B0503020204020204" pitchFamily="34" charset="-122"/>
              </a:rPr>
              <a:t>全局配准保证配准可靠性</a:t>
            </a:r>
            <a:endParaRPr lang="en-US" altLang="zh-CN" sz="2000" b="0" dirty="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dirty="0">
                <a:solidFill>
                  <a:schemeClr val="tx1"/>
                </a:solidFill>
                <a:latin typeface="微软雅黑" panose="020B0503020204020204" pitchFamily="34" charset="-122"/>
                <a:ea typeface="微软雅黑" panose="020B0503020204020204" pitchFamily="34" charset="-122"/>
              </a:rPr>
              <a:t>收敛效率及结果取决于初始迭代条件，即</a:t>
            </a:r>
            <a:r>
              <a:rPr lang="zh-CN" altLang="en-US" sz="2000" b="0" dirty="0">
                <a:solidFill>
                  <a:srgbClr val="C00000"/>
                </a:solidFill>
                <a:latin typeface="微软雅黑" panose="020B0503020204020204" pitchFamily="34" charset="-122"/>
                <a:ea typeface="微软雅黑" panose="020B0503020204020204" pitchFamily="34" charset="-122"/>
              </a:rPr>
              <a:t>初始配准参数</a:t>
            </a:r>
            <a:endParaRPr lang="en-US" altLang="zh-CN" sz="2000" b="0" dirty="0">
              <a:solidFill>
                <a:srgbClr val="C00000"/>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dirty="0">
                <a:solidFill>
                  <a:schemeClr val="tx1"/>
                </a:solidFill>
                <a:latin typeface="微软雅黑" panose="020B0503020204020204" pitchFamily="34" charset="-122"/>
                <a:ea typeface="微软雅黑" panose="020B0503020204020204" pitchFamily="34" charset="-122"/>
              </a:rPr>
              <a:t>点在目标点中的</a:t>
            </a:r>
            <a:r>
              <a:rPr lang="zh-CN" altLang="en-US" sz="2000" b="0" dirty="0">
                <a:solidFill>
                  <a:srgbClr val="C00000"/>
                </a:solidFill>
                <a:latin typeface="微软雅黑" panose="020B0503020204020204" pitchFamily="34" charset="-122"/>
                <a:ea typeface="微软雅黑" panose="020B0503020204020204" pitchFamily="34" charset="-122"/>
              </a:rPr>
              <a:t>最近邻点耗时</a:t>
            </a:r>
            <a:r>
              <a:rPr lang="zh-CN" altLang="en-US" sz="2000" b="0" dirty="0">
                <a:solidFill>
                  <a:schemeClr val="tx1"/>
                </a:solidFill>
                <a:latin typeface="微软雅黑" panose="020B0503020204020204" pitchFamily="34" charset="-122"/>
                <a:ea typeface="微软雅黑" panose="020B0503020204020204" pitchFamily="34" charset="-122"/>
              </a:rPr>
              <a:t>，导致效率较低</a:t>
            </a:r>
          </a:p>
        </p:txBody>
      </p:sp>
      <p:sp>
        <p:nvSpPr>
          <p:cNvPr id="10" name="矩形 9"/>
          <p:cNvSpPr/>
          <p:nvPr/>
        </p:nvSpPr>
        <p:spPr>
          <a:xfrm>
            <a:off x="5364088" y="1124744"/>
            <a:ext cx="3627782" cy="3323987"/>
          </a:xfrm>
          <a:prstGeom prst="rect">
            <a:avLst/>
          </a:prstGeom>
          <a:ln w="28575">
            <a:solidFill>
              <a:srgbClr val="00CCFF"/>
            </a:solidFill>
          </a:ln>
          <a:effectLst>
            <a:glow rad="63500">
              <a:schemeClr val="accent1">
                <a:satMod val="175000"/>
                <a:alpha val="40000"/>
              </a:schemeClr>
            </a:glow>
          </a:effectLst>
        </p:spPr>
        <p:txBody>
          <a:bodyPr wrap="square">
            <a:spAutoFit/>
          </a:bodyPr>
          <a:lstStyle/>
          <a:p>
            <a:pPr>
              <a:lnSpc>
                <a:spcPct val="150000"/>
              </a:lnSpc>
            </a:pPr>
            <a:r>
              <a:rPr lang="en-US" altLang="zh-CN" sz="2000">
                <a:solidFill>
                  <a:srgbClr val="0000FF"/>
                </a:solidFill>
                <a:latin typeface="微软雅黑" panose="020B0503020204020204" pitchFamily="34" charset="-122"/>
                <a:ea typeface="微软雅黑" panose="020B0503020204020204" pitchFamily="34" charset="-122"/>
              </a:rPr>
              <a:t>ICP</a:t>
            </a:r>
            <a:r>
              <a:rPr lang="zh-CN" altLang="en-US" sz="2000">
                <a:solidFill>
                  <a:srgbClr val="0000FF"/>
                </a:solidFill>
                <a:latin typeface="微软雅黑" panose="020B0503020204020204" pitchFamily="34" charset="-122"/>
                <a:ea typeface="微软雅黑" panose="020B0503020204020204" pitchFamily="34" charset="-122"/>
              </a:rPr>
              <a:t>改进措施</a:t>
            </a:r>
            <a:r>
              <a:rPr lang="en-US" altLang="zh-CN" sz="2000">
                <a:solidFill>
                  <a:srgbClr val="0000FF"/>
                </a:solidFill>
                <a:latin typeface="微软雅黑" panose="020B0503020204020204" pitchFamily="34" charset="-122"/>
                <a:ea typeface="微软雅黑" panose="020B0503020204020204" pitchFamily="34" charset="-122"/>
              </a:rPr>
              <a:t>------</a:t>
            </a:r>
            <a:r>
              <a:rPr lang="zh-CN" altLang="en-US" sz="2000">
                <a:solidFill>
                  <a:srgbClr val="0000FF"/>
                </a:solidFill>
                <a:latin typeface="微软雅黑" panose="020B0503020204020204" pitchFamily="34" charset="-122"/>
                <a:ea typeface="微软雅黑" panose="020B0503020204020204" pitchFamily="34" charset="-122"/>
              </a:rPr>
              <a:t>大量工作可供参考</a:t>
            </a:r>
            <a:endParaRPr lang="en-US" altLang="zh-CN" sz="2000">
              <a:solidFill>
                <a:srgbClr val="0000FF"/>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a:solidFill>
                  <a:schemeClr val="tx1"/>
                </a:solidFill>
                <a:latin typeface="微软雅黑" panose="020B0503020204020204" pitchFamily="34" charset="-122"/>
                <a:ea typeface="微软雅黑" panose="020B0503020204020204" pitchFamily="34" charset="-122"/>
              </a:rPr>
              <a:t>点云重采样</a:t>
            </a:r>
            <a:endParaRPr lang="en-US" altLang="zh-CN" sz="2000" b="0">
              <a:solidFill>
                <a:srgbClr val="C00000"/>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a:solidFill>
                  <a:schemeClr val="tx1"/>
                </a:solidFill>
                <a:latin typeface="微软雅黑" panose="020B0503020204020204" pitchFamily="34" charset="-122"/>
                <a:ea typeface="微软雅黑" panose="020B0503020204020204" pitchFamily="34" charset="-122"/>
              </a:rPr>
              <a:t>对应点搜索</a:t>
            </a:r>
            <a:endParaRPr lang="en-US" altLang="zh-CN" sz="2000" b="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a:solidFill>
                  <a:schemeClr val="tx1"/>
                </a:solidFill>
                <a:latin typeface="微软雅黑" panose="020B0503020204020204" pitchFamily="34" charset="-122"/>
                <a:ea typeface="微软雅黑" panose="020B0503020204020204" pitchFamily="34" charset="-122"/>
              </a:rPr>
              <a:t>对应点权重选择</a:t>
            </a:r>
            <a:endParaRPr lang="en-US" altLang="zh-CN" sz="2000" b="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a:solidFill>
                  <a:schemeClr val="tx1"/>
                </a:solidFill>
                <a:latin typeface="微软雅黑" panose="020B0503020204020204" pitchFamily="34" charset="-122"/>
                <a:ea typeface="微软雅黑" panose="020B0503020204020204" pitchFamily="34" charset="-122"/>
              </a:rPr>
              <a:t>误匹配点的去除</a:t>
            </a:r>
            <a:endParaRPr lang="en-US" altLang="zh-CN" sz="2000" b="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a:solidFill>
                  <a:schemeClr val="tx1"/>
                </a:solidFill>
                <a:latin typeface="微软雅黑" panose="020B0503020204020204" pitchFamily="34" charset="-122"/>
                <a:ea typeface="微软雅黑" panose="020B0503020204020204" pitchFamily="34" charset="-122"/>
              </a:rPr>
              <a:t>目标函数的选择</a:t>
            </a:r>
          </a:p>
        </p:txBody>
      </p:sp>
      <p:sp>
        <p:nvSpPr>
          <p:cNvPr id="11" name="矩形 10"/>
          <p:cNvSpPr/>
          <p:nvPr/>
        </p:nvSpPr>
        <p:spPr>
          <a:xfrm>
            <a:off x="148790" y="4437112"/>
            <a:ext cx="8843080" cy="2400657"/>
          </a:xfrm>
          <a:prstGeom prst="rect">
            <a:avLst/>
          </a:prstGeom>
        </p:spPr>
        <p:txBody>
          <a:bodyPr wrap="square">
            <a:spAutoFit/>
          </a:bodyPr>
          <a:lstStyle/>
          <a:p>
            <a:pPr marL="0" lvl="1">
              <a:lnSpc>
                <a:spcPct val="150000"/>
              </a:lnSpc>
            </a:pPr>
            <a:r>
              <a:rPr lang="en-US" altLang="zh-CN" sz="2000">
                <a:solidFill>
                  <a:srgbClr val="0000FF"/>
                </a:solidFill>
                <a:latin typeface="微软雅黑" panose="020B0503020204020204" pitchFamily="34" charset="-122"/>
                <a:ea typeface="微软雅黑" panose="020B0503020204020204" pitchFamily="34" charset="-122"/>
              </a:rPr>
              <a:t>ICP</a:t>
            </a:r>
            <a:r>
              <a:rPr lang="zh-CN" altLang="en-US" sz="2000">
                <a:solidFill>
                  <a:srgbClr val="0000FF"/>
                </a:solidFill>
                <a:latin typeface="微软雅黑" panose="020B0503020204020204" pitchFamily="34" charset="-122"/>
                <a:ea typeface="微软雅黑" panose="020B0503020204020204" pitchFamily="34" charset="-122"/>
              </a:rPr>
              <a:t>改进措施</a:t>
            </a:r>
            <a:r>
              <a:rPr lang="en-US" altLang="zh-CN" sz="2000">
                <a:solidFill>
                  <a:srgbClr val="0000FF"/>
                </a:solidFill>
                <a:latin typeface="微软雅黑" panose="020B0503020204020204" pitchFamily="34" charset="-122"/>
                <a:ea typeface="微软雅黑" panose="020B0503020204020204" pitchFamily="34" charset="-122"/>
              </a:rPr>
              <a:t>—</a:t>
            </a:r>
            <a:r>
              <a:rPr lang="zh-CN" altLang="en-US" sz="2000">
                <a:solidFill>
                  <a:srgbClr val="C00000"/>
                </a:solidFill>
                <a:latin typeface="微软雅黑" panose="020B0503020204020204" pitchFamily="34" charset="-122"/>
                <a:ea typeface="微软雅黑" panose="020B0503020204020204" pitchFamily="34" charset="-122"/>
              </a:rPr>
              <a:t>点云重采样：</a:t>
            </a:r>
            <a:r>
              <a:rPr lang="zh-CN" altLang="en-US" sz="2000">
                <a:solidFill>
                  <a:schemeClr val="tx1"/>
                </a:solidFill>
                <a:latin typeface="微软雅黑" panose="020B0503020204020204" pitchFamily="34" charset="-122"/>
                <a:ea typeface="微软雅黑" panose="020B0503020204020204" pitchFamily="34" charset="-122"/>
              </a:rPr>
              <a:t>降低样本数量，提高配准效率</a:t>
            </a:r>
            <a:endParaRPr lang="en-US" altLang="zh-CN" sz="200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a:solidFill>
                  <a:schemeClr val="tx1"/>
                </a:solidFill>
                <a:latin typeface="微软雅黑" panose="020B0503020204020204" pitchFamily="34" charset="-122"/>
                <a:ea typeface="微软雅黑" panose="020B0503020204020204" pitchFamily="34" charset="-122"/>
              </a:rPr>
              <a:t>措施</a:t>
            </a:r>
            <a:r>
              <a:rPr lang="en-US" altLang="zh-CN" sz="2000" b="0">
                <a:solidFill>
                  <a:schemeClr val="tx1"/>
                </a:solidFill>
                <a:latin typeface="微软雅黑" panose="020B0503020204020204" pitchFamily="34" charset="-122"/>
                <a:ea typeface="微软雅黑" panose="020B0503020204020204" pitchFamily="34" charset="-122"/>
              </a:rPr>
              <a:t>1</a:t>
            </a:r>
            <a:r>
              <a:rPr lang="zh-CN" altLang="en-US" sz="2000" b="0">
                <a:solidFill>
                  <a:schemeClr val="tx1"/>
                </a:solidFill>
                <a:latin typeface="微软雅黑" panose="020B0503020204020204" pitchFamily="34" charset="-122"/>
                <a:ea typeface="微软雅黑" panose="020B0503020204020204" pitchFamily="34" charset="-122"/>
              </a:rPr>
              <a:t>：对点云进行一致性采样：格网采样</a:t>
            </a:r>
            <a:endParaRPr lang="en-US" altLang="zh-CN" sz="2000" b="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a:solidFill>
                  <a:schemeClr val="tx1"/>
                </a:solidFill>
                <a:latin typeface="微软雅黑" panose="020B0503020204020204" pitchFamily="34" charset="-122"/>
                <a:ea typeface="微软雅黑" panose="020B0503020204020204" pitchFamily="34" charset="-122"/>
              </a:rPr>
              <a:t>措施</a:t>
            </a:r>
            <a:r>
              <a:rPr lang="en-US" altLang="zh-CN" sz="2000" b="0">
                <a:solidFill>
                  <a:schemeClr val="tx1"/>
                </a:solidFill>
                <a:latin typeface="微软雅黑" panose="020B0503020204020204" pitchFamily="34" charset="-122"/>
                <a:ea typeface="微软雅黑" panose="020B0503020204020204" pitchFamily="34" charset="-122"/>
              </a:rPr>
              <a:t>2</a:t>
            </a:r>
            <a:r>
              <a:rPr lang="zh-CN" altLang="en-US" sz="2000" b="0">
                <a:solidFill>
                  <a:schemeClr val="tx1"/>
                </a:solidFill>
                <a:latin typeface="微软雅黑" panose="020B0503020204020204" pitchFamily="34" charset="-122"/>
                <a:ea typeface="微软雅黑" panose="020B0503020204020204" pitchFamily="34" charset="-122"/>
              </a:rPr>
              <a:t>：对点云进行随机采样</a:t>
            </a:r>
            <a:endParaRPr lang="en-US" altLang="zh-CN" sz="2000" b="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a:solidFill>
                  <a:schemeClr val="tx1"/>
                </a:solidFill>
                <a:latin typeface="微软雅黑" panose="020B0503020204020204" pitchFamily="34" charset="-122"/>
                <a:ea typeface="微软雅黑" panose="020B0503020204020204" pitchFamily="34" charset="-122"/>
              </a:rPr>
              <a:t>措施</a:t>
            </a:r>
            <a:r>
              <a:rPr lang="en-US" altLang="zh-CN" sz="2000" b="0">
                <a:solidFill>
                  <a:schemeClr val="tx1"/>
                </a:solidFill>
                <a:latin typeface="微软雅黑" panose="020B0503020204020204" pitchFamily="34" charset="-122"/>
                <a:ea typeface="微软雅黑" panose="020B0503020204020204" pitchFamily="34" charset="-122"/>
              </a:rPr>
              <a:t>3</a:t>
            </a:r>
            <a:r>
              <a:rPr lang="zh-CN" altLang="en-US" sz="2000" b="0">
                <a:solidFill>
                  <a:schemeClr val="tx1"/>
                </a:solidFill>
                <a:latin typeface="微软雅黑" panose="020B0503020204020204" pitchFamily="34" charset="-122"/>
                <a:ea typeface="微软雅黑" panose="020B0503020204020204" pitchFamily="34" charset="-122"/>
              </a:rPr>
              <a:t>：对点云进行特征采样：对点云按</a:t>
            </a:r>
            <a:r>
              <a:rPr lang="zh-CN" altLang="en-US" sz="2000" b="0">
                <a:solidFill>
                  <a:srgbClr val="FF0000"/>
                </a:solidFill>
                <a:latin typeface="微软雅黑" panose="020B0503020204020204" pitchFamily="34" charset="-122"/>
                <a:ea typeface="微软雅黑" panose="020B0503020204020204" pitchFamily="34" charset="-122"/>
              </a:rPr>
              <a:t>法向量变化</a:t>
            </a:r>
            <a:r>
              <a:rPr lang="zh-CN" altLang="en-US" sz="2000" b="0">
                <a:solidFill>
                  <a:schemeClr val="tx1"/>
                </a:solidFill>
                <a:latin typeface="微软雅黑" panose="020B0503020204020204" pitchFamily="34" charset="-122"/>
                <a:ea typeface="微软雅黑" panose="020B0503020204020204" pitchFamily="34" charset="-122"/>
              </a:rPr>
              <a:t>、</a:t>
            </a:r>
            <a:r>
              <a:rPr lang="zh-CN" altLang="en-US" sz="2000" b="0">
                <a:solidFill>
                  <a:srgbClr val="FF0000"/>
                </a:solidFill>
                <a:latin typeface="微软雅黑" panose="020B0503020204020204" pitchFamily="34" charset="-122"/>
                <a:ea typeface="微软雅黑" panose="020B0503020204020204" pitchFamily="34" charset="-122"/>
              </a:rPr>
              <a:t>曲率强度</a:t>
            </a:r>
            <a:r>
              <a:rPr lang="zh-CN" altLang="en-US" sz="2000" b="0">
                <a:solidFill>
                  <a:schemeClr val="tx1"/>
                </a:solidFill>
                <a:latin typeface="微软雅黑" panose="020B0503020204020204" pitchFamily="34" charset="-122"/>
                <a:ea typeface="微软雅黑" panose="020B0503020204020204" pitchFamily="34" charset="-122"/>
              </a:rPr>
              <a:t>或</a:t>
            </a:r>
            <a:r>
              <a:rPr lang="zh-CN" altLang="en-US" sz="2000" b="0">
                <a:solidFill>
                  <a:srgbClr val="FF0000"/>
                </a:solidFill>
                <a:latin typeface="微软雅黑" panose="020B0503020204020204" pitchFamily="34" charset="-122"/>
                <a:ea typeface="微软雅黑" panose="020B0503020204020204" pitchFamily="34" charset="-122"/>
              </a:rPr>
              <a:t>颜色变化</a:t>
            </a:r>
            <a:r>
              <a:rPr lang="zh-CN" altLang="en-US" sz="2000" b="0">
                <a:solidFill>
                  <a:schemeClr val="tx1"/>
                </a:solidFill>
                <a:latin typeface="微软雅黑" panose="020B0503020204020204" pitchFamily="34" charset="-122"/>
                <a:ea typeface="微软雅黑" panose="020B0503020204020204" pitchFamily="34" charset="-122"/>
              </a:rPr>
              <a:t>等信息进行特征采样，保留点云中的特征信息用于配准</a:t>
            </a:r>
            <a:endParaRPr lang="en-US" altLang="zh-CN" sz="2000" b="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7347B80C-AA43-4929-B396-1C9CA25DAE9E}" type="slidenum">
              <a:rPr lang="en-US" altLang="zh-CN" smtClean="0"/>
              <a:pPr/>
              <a:t>40</a:t>
            </a:fld>
            <a:r>
              <a:rPr lang="en-US" altLang="zh-CN"/>
              <a:t>/92</a:t>
            </a:r>
          </a:p>
        </p:txBody>
      </p:sp>
    </p:spTree>
    <p:extLst>
      <p:ext uri="{BB962C8B-B14F-4D97-AF65-F5344CB8AC3E}">
        <p14:creationId xmlns:p14="http://schemas.microsoft.com/office/powerpoint/2010/main" val="272457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6"/>
          <p:cNvSpPr>
            <a:spLocks noChangeArrowheads="1"/>
          </p:cNvSpPr>
          <p:nvPr/>
        </p:nvSpPr>
        <p:spPr bwMode="auto">
          <a:xfrm>
            <a:off x="17633" y="786770"/>
            <a:ext cx="9126801" cy="461665"/>
          </a:xfrm>
          <a:prstGeom prst="rect">
            <a:avLst/>
          </a:prstGeom>
        </p:spPr>
        <p:txBody>
          <a:bodyPr wrap="square">
            <a:spAutoFit/>
          </a:bodyPr>
          <a:lstStyle/>
          <a:p>
            <a:pPr marL="342900" indent="-342900">
              <a:buFont typeface="Wingdings" panose="05000000000000000000" pitchFamily="2" charset="2"/>
              <a:buChar char="n"/>
            </a:pPr>
            <a:r>
              <a:rPr lang="en-US" altLang="zh-CN" sz="2400">
                <a:solidFill>
                  <a:schemeClr val="tx1"/>
                </a:solidFill>
                <a:latin typeface="微软雅黑" panose="020B0503020204020204" pitchFamily="34" charset="-122"/>
                <a:ea typeface="微软雅黑" panose="020B0503020204020204" pitchFamily="34" charset="-122"/>
              </a:rPr>
              <a:t>ICP</a:t>
            </a:r>
            <a:r>
              <a:rPr lang="zh-CN" altLang="en-US" sz="2400">
                <a:solidFill>
                  <a:schemeClr val="tx1"/>
                </a:solidFill>
                <a:latin typeface="微软雅黑" panose="020B0503020204020204" pitchFamily="34" charset="-122"/>
                <a:ea typeface="微软雅黑" panose="020B0503020204020204" pitchFamily="34" charset="-122"/>
              </a:rPr>
              <a:t>匹配算法（</a:t>
            </a:r>
            <a:r>
              <a:rPr lang="en-US" altLang="zh-CN" sz="2400">
                <a:solidFill>
                  <a:schemeClr val="tx1"/>
                </a:solidFill>
                <a:latin typeface="微软雅黑" panose="020B0503020204020204" pitchFamily="34" charset="-122"/>
                <a:ea typeface="微软雅黑" panose="020B0503020204020204" pitchFamily="34" charset="-122"/>
              </a:rPr>
              <a:t> Iterative Closest Point </a:t>
            </a:r>
            <a:r>
              <a:rPr lang="zh-CN" altLang="en-US" sz="2400">
                <a:solidFill>
                  <a:schemeClr val="tx1"/>
                </a:solidFill>
                <a:latin typeface="微软雅黑" panose="020B0503020204020204" pitchFamily="34" charset="-122"/>
                <a:ea typeface="微软雅黑" panose="020B0503020204020204" pitchFamily="34" charset="-122"/>
              </a:rPr>
              <a:t>）</a:t>
            </a:r>
            <a:endParaRPr lang="en-US" altLang="zh-CN" sz="2400">
              <a:solidFill>
                <a:schemeClr val="tx1"/>
              </a:solidFill>
              <a:latin typeface="微软雅黑" panose="020B0503020204020204" pitchFamily="34" charset="-122"/>
              <a:ea typeface="微软雅黑" panose="020B0503020204020204" pitchFamily="34" charset="-122"/>
            </a:endParaRPr>
          </a:p>
        </p:txBody>
      </p:sp>
      <p:grpSp>
        <p:nvGrpSpPr>
          <p:cNvPr id="21" name="Group 3"/>
          <p:cNvGrpSpPr>
            <a:grpSpLocks/>
          </p:cNvGrpSpPr>
          <p:nvPr/>
        </p:nvGrpSpPr>
        <p:grpSpPr bwMode="auto">
          <a:xfrm>
            <a:off x="112075" y="44624"/>
            <a:ext cx="9035889" cy="647700"/>
            <a:chOff x="113" y="119"/>
            <a:chExt cx="5578" cy="408"/>
          </a:xfrm>
        </p:grpSpPr>
        <p:sp>
          <p:nvSpPr>
            <p:cNvPr id="22"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四、点云配准</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3"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13" name="矩形 12"/>
          <p:cNvSpPr/>
          <p:nvPr/>
        </p:nvSpPr>
        <p:spPr>
          <a:xfrm>
            <a:off x="296145" y="1412776"/>
            <a:ext cx="8551709" cy="1938992"/>
          </a:xfrm>
          <a:prstGeom prst="rect">
            <a:avLst/>
          </a:prstGeom>
        </p:spPr>
        <p:txBody>
          <a:bodyPr wrap="square">
            <a:spAutoFit/>
          </a:bodyPr>
          <a:lstStyle/>
          <a:p>
            <a:pPr marL="0" lvl="1">
              <a:lnSpc>
                <a:spcPct val="150000"/>
              </a:lnSpc>
            </a:pPr>
            <a:r>
              <a:rPr lang="en-US" altLang="zh-CN" sz="2000">
                <a:solidFill>
                  <a:srgbClr val="0000FF"/>
                </a:solidFill>
                <a:latin typeface="微软雅黑" panose="020B0503020204020204" pitchFamily="34" charset="-122"/>
                <a:ea typeface="微软雅黑" panose="020B0503020204020204" pitchFamily="34" charset="-122"/>
              </a:rPr>
              <a:t>ICP</a:t>
            </a:r>
            <a:r>
              <a:rPr lang="zh-CN" altLang="en-US" sz="2000">
                <a:solidFill>
                  <a:srgbClr val="0000FF"/>
                </a:solidFill>
                <a:latin typeface="微软雅黑" panose="020B0503020204020204" pitchFamily="34" charset="-122"/>
                <a:ea typeface="微软雅黑" panose="020B0503020204020204" pitchFamily="34" charset="-122"/>
              </a:rPr>
              <a:t>改进措施</a:t>
            </a:r>
            <a:r>
              <a:rPr lang="en-US" altLang="zh-CN" sz="2000">
                <a:solidFill>
                  <a:srgbClr val="0000FF"/>
                </a:solidFill>
                <a:latin typeface="微软雅黑" panose="020B0503020204020204" pitchFamily="34" charset="-122"/>
                <a:ea typeface="微软雅黑" panose="020B0503020204020204" pitchFamily="34" charset="-122"/>
              </a:rPr>
              <a:t>—</a:t>
            </a:r>
            <a:r>
              <a:rPr lang="zh-CN" altLang="en-US" sz="2000">
                <a:solidFill>
                  <a:srgbClr val="C00000"/>
                </a:solidFill>
                <a:latin typeface="微软雅黑" panose="020B0503020204020204" pitchFamily="34" charset="-122"/>
                <a:ea typeface="微软雅黑" panose="020B0503020204020204" pitchFamily="34" charset="-122"/>
              </a:rPr>
              <a:t>对应点搜索：</a:t>
            </a:r>
            <a:r>
              <a:rPr lang="zh-CN" altLang="en-US" sz="2000">
                <a:solidFill>
                  <a:schemeClr val="tx1"/>
                </a:solidFill>
                <a:latin typeface="微软雅黑" panose="020B0503020204020204" pitchFamily="34" charset="-122"/>
                <a:ea typeface="微软雅黑" panose="020B0503020204020204" pitchFamily="34" charset="-122"/>
              </a:rPr>
              <a:t>提高对应点的搜索效率</a:t>
            </a:r>
            <a:endParaRPr lang="en-US" altLang="zh-CN" sz="200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a:solidFill>
                  <a:schemeClr val="tx1"/>
                </a:solidFill>
                <a:latin typeface="微软雅黑" panose="020B0503020204020204" pitchFamily="34" charset="-122"/>
                <a:ea typeface="微软雅黑" panose="020B0503020204020204" pitchFamily="34" charset="-122"/>
              </a:rPr>
              <a:t>措施</a:t>
            </a:r>
            <a:r>
              <a:rPr lang="en-US" altLang="zh-CN" sz="2000" b="0">
                <a:solidFill>
                  <a:schemeClr val="tx1"/>
                </a:solidFill>
                <a:latin typeface="微软雅黑" panose="020B0503020204020204" pitchFamily="34" charset="-122"/>
                <a:ea typeface="微软雅黑" panose="020B0503020204020204" pitchFamily="34" charset="-122"/>
              </a:rPr>
              <a:t>1</a:t>
            </a:r>
            <a:r>
              <a:rPr lang="zh-CN" altLang="en-US" sz="2000" b="0">
                <a:solidFill>
                  <a:schemeClr val="tx1"/>
                </a:solidFill>
                <a:latin typeface="微软雅黑" panose="020B0503020204020204" pitchFamily="34" charset="-122"/>
                <a:ea typeface="微软雅黑" panose="020B0503020204020204" pitchFamily="34" charset="-122"/>
              </a:rPr>
              <a:t>：建立空间索引提高搜索效率（</a:t>
            </a:r>
            <a:r>
              <a:rPr lang="en-US" altLang="zh-CN" sz="2000" b="0">
                <a:solidFill>
                  <a:schemeClr val="tx1"/>
                </a:solidFill>
                <a:latin typeface="微软雅黑" panose="020B0503020204020204" pitchFamily="34" charset="-122"/>
                <a:ea typeface="微软雅黑" panose="020B0503020204020204" pitchFamily="34" charset="-122"/>
              </a:rPr>
              <a:t>Kd-Tree</a:t>
            </a:r>
            <a:r>
              <a:rPr lang="zh-CN" altLang="en-US" sz="2000" b="0">
                <a:solidFill>
                  <a:schemeClr val="tx1"/>
                </a:solidFill>
                <a:latin typeface="微软雅黑" panose="020B0503020204020204" pitchFamily="34" charset="-122"/>
                <a:ea typeface="微软雅黑" panose="020B0503020204020204" pitchFamily="34" charset="-122"/>
              </a:rPr>
              <a:t>等）</a:t>
            </a:r>
            <a:endParaRPr lang="en-US" altLang="zh-CN" sz="2000" b="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a:solidFill>
                  <a:schemeClr val="tx1"/>
                </a:solidFill>
                <a:latin typeface="微软雅黑" panose="020B0503020204020204" pitchFamily="34" charset="-122"/>
                <a:ea typeface="微软雅黑" panose="020B0503020204020204" pitchFamily="34" charset="-122"/>
              </a:rPr>
              <a:t>措施</a:t>
            </a:r>
            <a:r>
              <a:rPr lang="en-US" altLang="zh-CN" sz="2000" b="0">
                <a:solidFill>
                  <a:schemeClr val="tx1"/>
                </a:solidFill>
                <a:latin typeface="微软雅黑" panose="020B0503020204020204" pitchFamily="34" charset="-122"/>
                <a:ea typeface="微软雅黑" panose="020B0503020204020204" pitchFamily="34" charset="-122"/>
              </a:rPr>
              <a:t>2</a:t>
            </a:r>
            <a:r>
              <a:rPr lang="zh-CN" altLang="en-US" sz="2000" b="0">
                <a:solidFill>
                  <a:schemeClr val="tx1"/>
                </a:solidFill>
                <a:latin typeface="微软雅黑" panose="020B0503020204020204" pitchFamily="34" charset="-122"/>
                <a:ea typeface="微软雅黑" panose="020B0503020204020204" pitchFamily="34" charset="-122"/>
              </a:rPr>
              <a:t>：在距离约束上，增加颜色、强度、法向量等约束，提高最近点为同名点的可靠性。</a:t>
            </a:r>
            <a:endParaRPr lang="en-US" altLang="zh-CN" sz="2000" b="0">
              <a:solidFill>
                <a:schemeClr val="tx1"/>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bwMode="auto">
          <a:xfrm>
            <a:off x="152267" y="3717032"/>
            <a:ext cx="8924421" cy="0"/>
          </a:xfrm>
          <a:prstGeom prst="line">
            <a:avLst/>
          </a:prstGeom>
          <a:noFill/>
          <a:ln w="19050" cap="flat" cmpd="sng" algn="ctr">
            <a:solidFill>
              <a:schemeClr val="tx1">
                <a:lumMod val="65000"/>
                <a:lumOff val="35000"/>
              </a:schemeClr>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9" name="矩形 18"/>
          <p:cNvSpPr/>
          <p:nvPr/>
        </p:nvSpPr>
        <p:spPr>
          <a:xfrm>
            <a:off x="274358" y="4077072"/>
            <a:ext cx="8551709" cy="2400657"/>
          </a:xfrm>
          <a:prstGeom prst="rect">
            <a:avLst/>
          </a:prstGeom>
        </p:spPr>
        <p:txBody>
          <a:bodyPr wrap="square">
            <a:spAutoFit/>
          </a:bodyPr>
          <a:lstStyle/>
          <a:p>
            <a:pPr marL="0" lvl="1">
              <a:lnSpc>
                <a:spcPct val="150000"/>
              </a:lnSpc>
            </a:pPr>
            <a:r>
              <a:rPr lang="en-US" altLang="zh-CN" sz="2000">
                <a:solidFill>
                  <a:srgbClr val="0000FF"/>
                </a:solidFill>
                <a:latin typeface="微软雅黑" panose="020B0503020204020204" pitchFamily="34" charset="-122"/>
                <a:ea typeface="微软雅黑" panose="020B0503020204020204" pitchFamily="34" charset="-122"/>
              </a:rPr>
              <a:t>ICP</a:t>
            </a:r>
            <a:r>
              <a:rPr lang="zh-CN" altLang="en-US" sz="2000">
                <a:solidFill>
                  <a:srgbClr val="0000FF"/>
                </a:solidFill>
                <a:latin typeface="微软雅黑" panose="020B0503020204020204" pitchFamily="34" charset="-122"/>
                <a:ea typeface="微软雅黑" panose="020B0503020204020204" pitchFamily="34" charset="-122"/>
              </a:rPr>
              <a:t>改进措施</a:t>
            </a:r>
            <a:r>
              <a:rPr lang="en-US" altLang="zh-CN" sz="2000">
                <a:solidFill>
                  <a:srgbClr val="0000FF"/>
                </a:solidFill>
                <a:latin typeface="微软雅黑" panose="020B0503020204020204" pitchFamily="34" charset="-122"/>
                <a:ea typeface="微软雅黑" panose="020B0503020204020204" pitchFamily="34" charset="-122"/>
              </a:rPr>
              <a:t>—</a:t>
            </a:r>
            <a:r>
              <a:rPr lang="zh-CN" altLang="en-US" sz="2000">
                <a:solidFill>
                  <a:srgbClr val="C00000"/>
                </a:solidFill>
                <a:latin typeface="微软雅黑" panose="020B0503020204020204" pitchFamily="34" charset="-122"/>
                <a:ea typeface="微软雅黑" panose="020B0503020204020204" pitchFamily="34" charset="-122"/>
              </a:rPr>
              <a:t>对应点权重选择：</a:t>
            </a:r>
            <a:r>
              <a:rPr lang="zh-CN" altLang="en-US" sz="2000">
                <a:solidFill>
                  <a:schemeClr val="tx1"/>
                </a:solidFill>
                <a:latin typeface="微软雅黑" panose="020B0503020204020204" pitchFamily="34" charset="-122"/>
                <a:ea typeface="微软雅黑" panose="020B0503020204020204" pitchFamily="34" charset="-122"/>
              </a:rPr>
              <a:t>考虑每对对应点的可靠性和搜索准确性对转换参数估计的影响，提高参数估计的可靠性</a:t>
            </a:r>
            <a:endParaRPr lang="en-US" altLang="zh-CN" sz="200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a:solidFill>
                  <a:schemeClr val="tx1"/>
                </a:solidFill>
                <a:latin typeface="微软雅黑" panose="020B0503020204020204" pitchFamily="34" charset="-122"/>
                <a:ea typeface="微软雅黑" panose="020B0503020204020204" pitchFamily="34" charset="-122"/>
              </a:rPr>
              <a:t>措施</a:t>
            </a:r>
            <a:r>
              <a:rPr lang="en-US" altLang="zh-CN" sz="2000" b="0">
                <a:solidFill>
                  <a:schemeClr val="tx1"/>
                </a:solidFill>
                <a:latin typeface="微软雅黑" panose="020B0503020204020204" pitchFamily="34" charset="-122"/>
                <a:ea typeface="微软雅黑" panose="020B0503020204020204" pitchFamily="34" charset="-122"/>
              </a:rPr>
              <a:t>1</a:t>
            </a:r>
            <a:r>
              <a:rPr lang="zh-CN" altLang="en-US" sz="2000" b="0">
                <a:solidFill>
                  <a:schemeClr val="tx1"/>
                </a:solidFill>
                <a:latin typeface="微软雅黑" panose="020B0503020204020204" pitchFamily="34" charset="-122"/>
                <a:ea typeface="微软雅黑" panose="020B0503020204020204" pitchFamily="34" charset="-122"/>
              </a:rPr>
              <a:t>：常数权重值</a:t>
            </a:r>
            <a:endParaRPr lang="en-US" altLang="zh-CN" sz="2000" b="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a:solidFill>
                  <a:schemeClr val="tx1"/>
                </a:solidFill>
                <a:latin typeface="微软雅黑" panose="020B0503020204020204" pitchFamily="34" charset="-122"/>
                <a:ea typeface="微软雅黑" panose="020B0503020204020204" pitchFamily="34" charset="-122"/>
              </a:rPr>
              <a:t>措施</a:t>
            </a:r>
            <a:r>
              <a:rPr lang="en-US" altLang="zh-CN" sz="2000" b="0">
                <a:solidFill>
                  <a:schemeClr val="tx1"/>
                </a:solidFill>
                <a:latin typeface="微软雅黑" panose="020B0503020204020204" pitchFamily="34" charset="-122"/>
                <a:ea typeface="微软雅黑" panose="020B0503020204020204" pitchFamily="34" charset="-122"/>
              </a:rPr>
              <a:t>2</a:t>
            </a:r>
            <a:r>
              <a:rPr lang="zh-CN" altLang="en-US" sz="2000" b="0">
                <a:solidFill>
                  <a:schemeClr val="tx1"/>
                </a:solidFill>
                <a:latin typeface="微软雅黑" panose="020B0503020204020204" pitchFamily="34" charset="-122"/>
                <a:ea typeface="微软雅黑" panose="020B0503020204020204" pitchFamily="34" charset="-122"/>
              </a:rPr>
              <a:t>：分配较小的权重值给较大的点到点距离匹配点对</a:t>
            </a:r>
            <a:endParaRPr lang="en-US" altLang="zh-CN" sz="2000" b="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a:solidFill>
                  <a:schemeClr val="tx1"/>
                </a:solidFill>
                <a:latin typeface="微软雅黑" panose="020B0503020204020204" pitchFamily="34" charset="-122"/>
                <a:ea typeface="微软雅黑" panose="020B0503020204020204" pitchFamily="34" charset="-122"/>
              </a:rPr>
              <a:t>措施</a:t>
            </a:r>
            <a:r>
              <a:rPr lang="en-US" altLang="zh-CN" sz="2000" b="0">
                <a:solidFill>
                  <a:schemeClr val="tx1"/>
                </a:solidFill>
                <a:latin typeface="微软雅黑" panose="020B0503020204020204" pitchFamily="34" charset="-122"/>
                <a:ea typeface="微软雅黑" panose="020B0503020204020204" pitchFamily="34" charset="-122"/>
              </a:rPr>
              <a:t>3</a:t>
            </a:r>
            <a:r>
              <a:rPr lang="zh-CN" altLang="en-US" sz="2000" b="0">
                <a:solidFill>
                  <a:schemeClr val="tx1"/>
                </a:solidFill>
                <a:latin typeface="微软雅黑" panose="020B0503020204020204" pitchFamily="34" charset="-122"/>
                <a:ea typeface="微软雅黑" panose="020B0503020204020204" pitchFamily="34" charset="-122"/>
              </a:rPr>
              <a:t>：引入点对的法矢量信息来设置权重</a:t>
            </a:r>
            <a:endParaRPr lang="en-US" altLang="zh-CN" sz="2000" b="0">
              <a:solidFill>
                <a:schemeClr val="tx1"/>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p>
            <a:fld id="{7347B80C-AA43-4929-B396-1C9CA25DAE9E}" type="slidenum">
              <a:rPr lang="en-US" altLang="zh-CN" smtClean="0"/>
              <a:pPr/>
              <a:t>41</a:t>
            </a:fld>
            <a:r>
              <a:rPr lang="en-US" altLang="zh-CN"/>
              <a:t>/92</a:t>
            </a:r>
          </a:p>
        </p:txBody>
      </p:sp>
    </p:spTree>
    <p:extLst>
      <p:ext uri="{BB962C8B-B14F-4D97-AF65-F5344CB8AC3E}">
        <p14:creationId xmlns:p14="http://schemas.microsoft.com/office/powerpoint/2010/main" val="3261943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6"/>
          <p:cNvSpPr>
            <a:spLocks noChangeArrowheads="1"/>
          </p:cNvSpPr>
          <p:nvPr/>
        </p:nvSpPr>
        <p:spPr bwMode="auto">
          <a:xfrm>
            <a:off x="17633" y="786770"/>
            <a:ext cx="9126801" cy="461665"/>
          </a:xfrm>
          <a:prstGeom prst="rect">
            <a:avLst/>
          </a:prstGeom>
        </p:spPr>
        <p:txBody>
          <a:bodyPr wrap="square">
            <a:spAutoFit/>
          </a:bodyPr>
          <a:lstStyle/>
          <a:p>
            <a:pPr marL="342900" indent="-342900">
              <a:buFont typeface="Wingdings" panose="05000000000000000000" pitchFamily="2" charset="2"/>
              <a:buChar char="n"/>
            </a:pPr>
            <a:r>
              <a:rPr lang="en-US" altLang="zh-CN" sz="2400">
                <a:solidFill>
                  <a:schemeClr val="tx1"/>
                </a:solidFill>
                <a:latin typeface="微软雅黑" panose="020B0503020204020204" pitchFamily="34" charset="-122"/>
                <a:ea typeface="微软雅黑" panose="020B0503020204020204" pitchFamily="34" charset="-122"/>
              </a:rPr>
              <a:t>ICP</a:t>
            </a:r>
            <a:r>
              <a:rPr lang="zh-CN" altLang="en-US" sz="2400">
                <a:solidFill>
                  <a:schemeClr val="tx1"/>
                </a:solidFill>
                <a:latin typeface="微软雅黑" panose="020B0503020204020204" pitchFamily="34" charset="-122"/>
                <a:ea typeface="微软雅黑" panose="020B0503020204020204" pitchFamily="34" charset="-122"/>
              </a:rPr>
              <a:t>匹配算法（</a:t>
            </a:r>
            <a:r>
              <a:rPr lang="en-US" altLang="zh-CN" sz="2400">
                <a:solidFill>
                  <a:schemeClr val="tx1"/>
                </a:solidFill>
                <a:latin typeface="微软雅黑" panose="020B0503020204020204" pitchFamily="34" charset="-122"/>
                <a:ea typeface="微软雅黑" panose="020B0503020204020204" pitchFamily="34" charset="-122"/>
              </a:rPr>
              <a:t> Iterative Closest Point </a:t>
            </a:r>
            <a:r>
              <a:rPr lang="zh-CN" altLang="en-US" sz="2400">
                <a:solidFill>
                  <a:schemeClr val="tx1"/>
                </a:solidFill>
                <a:latin typeface="微软雅黑" panose="020B0503020204020204" pitchFamily="34" charset="-122"/>
                <a:ea typeface="微软雅黑" panose="020B0503020204020204" pitchFamily="34" charset="-122"/>
              </a:rPr>
              <a:t>）</a:t>
            </a:r>
            <a:endParaRPr lang="en-US" altLang="zh-CN" sz="2400">
              <a:solidFill>
                <a:schemeClr val="tx1"/>
              </a:solidFill>
              <a:latin typeface="微软雅黑" panose="020B0503020204020204" pitchFamily="34" charset="-122"/>
              <a:ea typeface="微软雅黑" panose="020B0503020204020204" pitchFamily="34" charset="-122"/>
            </a:endParaRPr>
          </a:p>
        </p:txBody>
      </p:sp>
      <p:grpSp>
        <p:nvGrpSpPr>
          <p:cNvPr id="21" name="Group 3"/>
          <p:cNvGrpSpPr>
            <a:grpSpLocks/>
          </p:cNvGrpSpPr>
          <p:nvPr/>
        </p:nvGrpSpPr>
        <p:grpSpPr bwMode="auto">
          <a:xfrm>
            <a:off x="112075" y="44624"/>
            <a:ext cx="9035889" cy="647700"/>
            <a:chOff x="113" y="119"/>
            <a:chExt cx="5578" cy="408"/>
          </a:xfrm>
        </p:grpSpPr>
        <p:sp>
          <p:nvSpPr>
            <p:cNvPr id="22"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四、点云配准</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3"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13" name="矩形 12"/>
          <p:cNvSpPr/>
          <p:nvPr/>
        </p:nvSpPr>
        <p:spPr>
          <a:xfrm>
            <a:off x="436696" y="1248435"/>
            <a:ext cx="8551709" cy="2862322"/>
          </a:xfrm>
          <a:prstGeom prst="rect">
            <a:avLst/>
          </a:prstGeom>
        </p:spPr>
        <p:txBody>
          <a:bodyPr wrap="square">
            <a:spAutoFit/>
          </a:bodyPr>
          <a:lstStyle/>
          <a:p>
            <a:pPr marL="0" lvl="1">
              <a:lnSpc>
                <a:spcPct val="150000"/>
              </a:lnSpc>
            </a:pPr>
            <a:r>
              <a:rPr lang="en-US" altLang="zh-CN" sz="2000">
                <a:solidFill>
                  <a:srgbClr val="0000FF"/>
                </a:solidFill>
                <a:latin typeface="微软雅黑" panose="020B0503020204020204" pitchFamily="34" charset="-122"/>
                <a:ea typeface="微软雅黑" panose="020B0503020204020204" pitchFamily="34" charset="-122"/>
              </a:rPr>
              <a:t>ICP</a:t>
            </a:r>
            <a:r>
              <a:rPr lang="zh-CN" altLang="en-US" sz="2000">
                <a:solidFill>
                  <a:srgbClr val="0000FF"/>
                </a:solidFill>
                <a:latin typeface="微软雅黑" panose="020B0503020204020204" pitchFamily="34" charset="-122"/>
                <a:ea typeface="微软雅黑" panose="020B0503020204020204" pitchFamily="34" charset="-122"/>
              </a:rPr>
              <a:t>改进措施</a:t>
            </a:r>
            <a:r>
              <a:rPr lang="en-US" altLang="zh-CN" sz="2000">
                <a:solidFill>
                  <a:srgbClr val="0000FF"/>
                </a:solidFill>
                <a:latin typeface="微软雅黑" panose="020B0503020204020204" pitchFamily="34" charset="-122"/>
                <a:ea typeface="微软雅黑" panose="020B0503020204020204" pitchFamily="34" charset="-122"/>
              </a:rPr>
              <a:t>—</a:t>
            </a:r>
            <a:r>
              <a:rPr lang="zh-CN" altLang="en-US" sz="2000">
                <a:solidFill>
                  <a:srgbClr val="C00000"/>
                </a:solidFill>
                <a:latin typeface="微软雅黑" panose="020B0503020204020204" pitchFamily="34" charset="-122"/>
                <a:ea typeface="微软雅黑" panose="020B0503020204020204" pitchFamily="34" charset="-122"/>
              </a:rPr>
              <a:t>误匹配点的去除：</a:t>
            </a:r>
            <a:r>
              <a:rPr lang="zh-CN" altLang="en-US" sz="2000">
                <a:solidFill>
                  <a:schemeClr val="tx1"/>
                </a:solidFill>
                <a:latin typeface="微软雅黑" panose="020B0503020204020204" pitchFamily="34" charset="-122"/>
                <a:ea typeface="微软雅黑" panose="020B0503020204020204" pitchFamily="34" charset="-122"/>
              </a:rPr>
              <a:t>提剔除一定数量的误匹配点对，降低弱匹配点对或误匹配点对对参数估计的影响</a:t>
            </a:r>
            <a:endParaRPr lang="en-US" altLang="zh-CN" sz="200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a:solidFill>
                  <a:schemeClr val="tx1"/>
                </a:solidFill>
                <a:latin typeface="微软雅黑" panose="020B0503020204020204" pitchFamily="34" charset="-122"/>
                <a:ea typeface="微软雅黑" panose="020B0503020204020204" pitchFamily="34" charset="-122"/>
              </a:rPr>
              <a:t>措施</a:t>
            </a:r>
            <a:r>
              <a:rPr lang="en-US" altLang="zh-CN" sz="2000" b="0">
                <a:solidFill>
                  <a:schemeClr val="tx1"/>
                </a:solidFill>
                <a:latin typeface="微软雅黑" panose="020B0503020204020204" pitchFamily="34" charset="-122"/>
                <a:ea typeface="微软雅黑" panose="020B0503020204020204" pitchFamily="34" charset="-122"/>
              </a:rPr>
              <a:t>1</a:t>
            </a:r>
            <a:r>
              <a:rPr lang="zh-CN" altLang="en-US" sz="2000" b="0">
                <a:solidFill>
                  <a:schemeClr val="tx1"/>
                </a:solidFill>
                <a:latin typeface="微软雅黑" panose="020B0503020204020204" pitchFamily="34" charset="-122"/>
                <a:ea typeface="微软雅黑" panose="020B0503020204020204" pitchFamily="34" charset="-122"/>
              </a:rPr>
              <a:t>：根据点对</a:t>
            </a:r>
            <a:r>
              <a:rPr lang="zh-CN" altLang="en-US" sz="2000" b="0">
                <a:solidFill>
                  <a:srgbClr val="C00000"/>
                </a:solidFill>
                <a:latin typeface="微软雅黑" panose="020B0503020204020204" pitchFamily="34" charset="-122"/>
                <a:ea typeface="微软雅黑" panose="020B0503020204020204" pitchFamily="34" charset="-122"/>
              </a:rPr>
              <a:t>距离按比例或中误差阈值</a:t>
            </a:r>
            <a:r>
              <a:rPr lang="zh-CN" altLang="en-US" sz="2000" b="0">
                <a:solidFill>
                  <a:schemeClr val="tx1"/>
                </a:solidFill>
                <a:latin typeface="微软雅黑" panose="020B0503020204020204" pitchFamily="34" charset="-122"/>
                <a:ea typeface="微软雅黑" panose="020B0503020204020204" pitchFamily="34" charset="-122"/>
              </a:rPr>
              <a:t>去除弱对应点对</a:t>
            </a:r>
            <a:endParaRPr lang="en-US" altLang="zh-CN" sz="2000" b="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a:solidFill>
                  <a:schemeClr val="tx1"/>
                </a:solidFill>
                <a:latin typeface="微软雅黑" panose="020B0503020204020204" pitchFamily="34" charset="-122"/>
                <a:ea typeface="微软雅黑" panose="020B0503020204020204" pitchFamily="34" charset="-122"/>
              </a:rPr>
              <a:t>措施</a:t>
            </a:r>
            <a:r>
              <a:rPr lang="en-US" altLang="zh-CN" sz="2000" b="0">
                <a:solidFill>
                  <a:schemeClr val="tx1"/>
                </a:solidFill>
                <a:latin typeface="微软雅黑" panose="020B0503020204020204" pitchFamily="34" charset="-122"/>
                <a:ea typeface="微软雅黑" panose="020B0503020204020204" pitchFamily="34" charset="-122"/>
              </a:rPr>
              <a:t>2</a:t>
            </a:r>
            <a:r>
              <a:rPr lang="zh-CN" altLang="en-US" sz="2000" b="0">
                <a:solidFill>
                  <a:schemeClr val="tx1"/>
                </a:solidFill>
                <a:latin typeface="微软雅黑" panose="020B0503020204020204" pitchFamily="34" charset="-122"/>
                <a:ea typeface="微软雅黑" panose="020B0503020204020204" pitchFamily="34" charset="-122"/>
              </a:rPr>
              <a:t>：去除那些与邻域点对不一致的点对，如两组对应点对之间的距离差大于一定阈值，则认为二者不一致</a:t>
            </a:r>
            <a:endParaRPr lang="en-US" altLang="zh-CN" sz="2000" b="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a:solidFill>
                  <a:schemeClr val="tx1"/>
                </a:solidFill>
                <a:latin typeface="微软雅黑" panose="020B0503020204020204" pitchFamily="34" charset="-122"/>
                <a:ea typeface="微软雅黑" panose="020B0503020204020204" pitchFamily="34" charset="-122"/>
              </a:rPr>
              <a:t>措施</a:t>
            </a:r>
            <a:r>
              <a:rPr lang="en-US" altLang="zh-CN" sz="2000" b="0">
                <a:solidFill>
                  <a:schemeClr val="tx1"/>
                </a:solidFill>
                <a:latin typeface="微软雅黑" panose="020B0503020204020204" pitchFamily="34" charset="-122"/>
                <a:ea typeface="微软雅黑" panose="020B0503020204020204" pitchFamily="34" charset="-122"/>
              </a:rPr>
              <a:t>3</a:t>
            </a:r>
            <a:r>
              <a:rPr lang="zh-CN" altLang="en-US" sz="2000" b="0">
                <a:solidFill>
                  <a:schemeClr val="tx1"/>
                </a:solidFill>
                <a:latin typeface="微软雅黑" panose="020B0503020204020204" pitchFamily="34" charset="-122"/>
                <a:ea typeface="微软雅黑" panose="020B0503020204020204" pitchFamily="34" charset="-122"/>
              </a:rPr>
              <a:t>：去除那些在点云边缘上的点对，边缘不稳定。</a:t>
            </a:r>
            <a:endParaRPr lang="en-US" altLang="zh-CN" sz="2000" b="0">
              <a:solidFill>
                <a:schemeClr val="tx1"/>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bwMode="auto">
          <a:xfrm>
            <a:off x="109789" y="4221088"/>
            <a:ext cx="8924421" cy="0"/>
          </a:xfrm>
          <a:prstGeom prst="line">
            <a:avLst/>
          </a:prstGeom>
          <a:noFill/>
          <a:ln w="19050" cap="flat" cmpd="sng" algn="ctr">
            <a:solidFill>
              <a:schemeClr val="tx1">
                <a:lumMod val="65000"/>
                <a:lumOff val="35000"/>
              </a:schemeClr>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 name="矩形 11"/>
          <p:cNvSpPr/>
          <p:nvPr/>
        </p:nvSpPr>
        <p:spPr>
          <a:xfrm>
            <a:off x="354164" y="4365104"/>
            <a:ext cx="8551709" cy="2400657"/>
          </a:xfrm>
          <a:prstGeom prst="rect">
            <a:avLst/>
          </a:prstGeom>
        </p:spPr>
        <p:txBody>
          <a:bodyPr wrap="square">
            <a:spAutoFit/>
          </a:bodyPr>
          <a:lstStyle/>
          <a:p>
            <a:pPr marL="0" lvl="1">
              <a:lnSpc>
                <a:spcPct val="150000"/>
              </a:lnSpc>
            </a:pPr>
            <a:r>
              <a:rPr lang="en-US" altLang="zh-CN" sz="2000">
                <a:solidFill>
                  <a:srgbClr val="0000FF"/>
                </a:solidFill>
                <a:latin typeface="微软雅黑" panose="020B0503020204020204" pitchFamily="34" charset="-122"/>
                <a:ea typeface="微软雅黑" panose="020B0503020204020204" pitchFamily="34" charset="-122"/>
              </a:rPr>
              <a:t>ICP</a:t>
            </a:r>
            <a:r>
              <a:rPr lang="zh-CN" altLang="en-US" sz="2000">
                <a:solidFill>
                  <a:srgbClr val="0000FF"/>
                </a:solidFill>
                <a:latin typeface="微软雅黑" panose="020B0503020204020204" pitchFamily="34" charset="-122"/>
                <a:ea typeface="微软雅黑" panose="020B0503020204020204" pitchFamily="34" charset="-122"/>
              </a:rPr>
              <a:t>改进措施</a:t>
            </a:r>
            <a:r>
              <a:rPr lang="en-US" altLang="zh-CN" sz="2000">
                <a:solidFill>
                  <a:srgbClr val="0000FF"/>
                </a:solidFill>
                <a:latin typeface="微软雅黑" panose="020B0503020204020204" pitchFamily="34" charset="-122"/>
                <a:ea typeface="微软雅黑" panose="020B0503020204020204" pitchFamily="34" charset="-122"/>
              </a:rPr>
              <a:t>—</a:t>
            </a:r>
            <a:r>
              <a:rPr lang="zh-CN" altLang="en-US" sz="2000">
                <a:solidFill>
                  <a:srgbClr val="C00000"/>
                </a:solidFill>
                <a:latin typeface="微软雅黑" panose="020B0503020204020204" pitchFamily="34" charset="-122"/>
                <a:ea typeface="微软雅黑" panose="020B0503020204020204" pitchFamily="34" charset="-122"/>
              </a:rPr>
              <a:t>目标函数的选择：</a:t>
            </a:r>
            <a:r>
              <a:rPr lang="zh-CN" altLang="en-US" sz="2000">
                <a:solidFill>
                  <a:schemeClr val="tx1"/>
                </a:solidFill>
                <a:latin typeface="微软雅黑" panose="020B0503020204020204" pitchFamily="34" charset="-122"/>
                <a:ea typeface="微软雅黑" panose="020B0503020204020204" pitchFamily="34" charset="-122"/>
              </a:rPr>
              <a:t>提高迭代收敛稳定性以及效率</a:t>
            </a:r>
            <a:endParaRPr lang="en-US" altLang="zh-CN" sz="200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a:solidFill>
                  <a:schemeClr val="tx1"/>
                </a:solidFill>
                <a:latin typeface="微软雅黑" panose="020B0503020204020204" pitchFamily="34" charset="-122"/>
                <a:ea typeface="微软雅黑" panose="020B0503020204020204" pitchFamily="34" charset="-122"/>
              </a:rPr>
              <a:t>措施</a:t>
            </a:r>
            <a:r>
              <a:rPr lang="en-US" altLang="zh-CN" sz="2000" b="0">
                <a:solidFill>
                  <a:schemeClr val="tx1"/>
                </a:solidFill>
                <a:latin typeface="微软雅黑" panose="020B0503020204020204" pitchFamily="34" charset="-122"/>
                <a:ea typeface="微软雅黑" panose="020B0503020204020204" pitchFamily="34" charset="-122"/>
              </a:rPr>
              <a:t>1</a:t>
            </a:r>
            <a:r>
              <a:rPr lang="zh-CN" altLang="en-US" sz="2000" b="0">
                <a:solidFill>
                  <a:schemeClr val="tx1"/>
                </a:solidFill>
                <a:latin typeface="微软雅黑" panose="020B0503020204020204" pitchFamily="34" charset="-122"/>
                <a:ea typeface="微软雅黑" panose="020B0503020204020204" pitchFamily="34" charset="-122"/>
              </a:rPr>
              <a:t>：对应点对直接的距离平方和最小</a:t>
            </a:r>
            <a:endParaRPr lang="en-US" altLang="zh-CN" sz="2000" b="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a:solidFill>
                  <a:schemeClr val="tx1"/>
                </a:solidFill>
                <a:latin typeface="微软雅黑" panose="020B0503020204020204" pitchFamily="34" charset="-122"/>
                <a:ea typeface="微软雅黑" panose="020B0503020204020204" pitchFamily="34" charset="-122"/>
              </a:rPr>
              <a:t>措施</a:t>
            </a:r>
            <a:r>
              <a:rPr lang="en-US" altLang="zh-CN" sz="2000" b="0">
                <a:solidFill>
                  <a:schemeClr val="tx1"/>
                </a:solidFill>
                <a:latin typeface="微软雅黑" panose="020B0503020204020204" pitchFamily="34" charset="-122"/>
                <a:ea typeface="微软雅黑" panose="020B0503020204020204" pitchFamily="34" charset="-122"/>
              </a:rPr>
              <a:t>2</a:t>
            </a:r>
            <a:r>
              <a:rPr lang="zh-CN" altLang="en-US" sz="2000" b="0">
                <a:solidFill>
                  <a:schemeClr val="tx1"/>
                </a:solidFill>
                <a:latin typeface="微软雅黑" panose="020B0503020204020204" pitchFamily="34" charset="-122"/>
                <a:ea typeface="微软雅黑" panose="020B0503020204020204" pitchFamily="34" charset="-122"/>
              </a:rPr>
              <a:t>：引入点对的颜色、强度或法向量差异作为约束</a:t>
            </a:r>
            <a:endParaRPr lang="en-US" altLang="zh-CN" sz="2000" b="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p"/>
            </a:pPr>
            <a:r>
              <a:rPr lang="zh-CN" altLang="en-US" sz="2000" b="0">
                <a:solidFill>
                  <a:schemeClr val="tx1"/>
                </a:solidFill>
                <a:latin typeface="微软雅黑" panose="020B0503020204020204" pitchFamily="34" charset="-122"/>
                <a:ea typeface="微软雅黑" panose="020B0503020204020204" pitchFamily="34" charset="-122"/>
              </a:rPr>
              <a:t>措施</a:t>
            </a:r>
            <a:r>
              <a:rPr lang="en-US" altLang="zh-CN" sz="2000" b="0">
                <a:solidFill>
                  <a:schemeClr val="tx1"/>
                </a:solidFill>
                <a:latin typeface="微软雅黑" panose="020B0503020204020204" pitchFamily="34" charset="-122"/>
                <a:ea typeface="微软雅黑" panose="020B0503020204020204" pitchFamily="34" charset="-122"/>
              </a:rPr>
              <a:t>3</a:t>
            </a:r>
            <a:r>
              <a:rPr lang="zh-CN" altLang="en-US" sz="2000" b="0">
                <a:solidFill>
                  <a:schemeClr val="tx1"/>
                </a:solidFill>
                <a:latin typeface="微软雅黑" panose="020B0503020204020204" pitchFamily="34" charset="-122"/>
                <a:ea typeface="微软雅黑" panose="020B0503020204020204" pitchFamily="34" charset="-122"/>
              </a:rPr>
              <a:t>：每个源数据点到以其对应点及对应点法向量建立的局部平面的距离平方和最小。</a:t>
            </a:r>
          </a:p>
        </p:txBody>
      </p:sp>
      <p:sp>
        <p:nvSpPr>
          <p:cNvPr id="6" name="灯片编号占位符 5"/>
          <p:cNvSpPr>
            <a:spLocks noGrp="1"/>
          </p:cNvSpPr>
          <p:nvPr>
            <p:ph type="sldNum" sz="quarter" idx="12"/>
          </p:nvPr>
        </p:nvSpPr>
        <p:spPr/>
        <p:txBody>
          <a:bodyPr/>
          <a:lstStyle/>
          <a:p>
            <a:fld id="{7347B80C-AA43-4929-B396-1C9CA25DAE9E}" type="slidenum">
              <a:rPr lang="en-US" altLang="zh-CN" smtClean="0"/>
              <a:pPr/>
              <a:t>42</a:t>
            </a:fld>
            <a:r>
              <a:rPr lang="en-US" altLang="zh-CN"/>
              <a:t>/92</a:t>
            </a:r>
          </a:p>
        </p:txBody>
      </p:sp>
    </p:spTree>
    <p:extLst>
      <p:ext uri="{BB962C8B-B14F-4D97-AF65-F5344CB8AC3E}">
        <p14:creationId xmlns:p14="http://schemas.microsoft.com/office/powerpoint/2010/main" val="1230071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1" name="Group 3"/>
          <p:cNvGrpSpPr>
            <a:grpSpLocks/>
          </p:cNvGrpSpPr>
          <p:nvPr/>
        </p:nvGrpSpPr>
        <p:grpSpPr bwMode="auto">
          <a:xfrm>
            <a:off x="112075" y="44624"/>
            <a:ext cx="9035889" cy="647700"/>
            <a:chOff x="113" y="119"/>
            <a:chExt cx="5578" cy="408"/>
          </a:xfrm>
        </p:grpSpPr>
        <p:sp>
          <p:nvSpPr>
            <p:cNvPr id="22"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五、点云分割</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3"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pic>
        <p:nvPicPr>
          <p:cNvPr id="78850" name="Picture 2" descr="技术分享"/>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91" y="3068960"/>
            <a:ext cx="6840760" cy="362414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79511" y="836712"/>
            <a:ext cx="8897177" cy="2123658"/>
          </a:xfrm>
          <a:prstGeom prst="rect">
            <a:avLst/>
          </a:prstGeom>
        </p:spPr>
        <p:txBody>
          <a:bodyPr wrap="square">
            <a:spAutoFit/>
          </a:bodyPr>
          <a:lstStyle/>
          <a:p>
            <a:pPr marL="342900" indent="-342900">
              <a:lnSpc>
                <a:spcPct val="150000"/>
              </a:lnSpc>
              <a:buFont typeface="Wingdings" panose="05000000000000000000" pitchFamily="2" charset="2"/>
              <a:buChar char="n"/>
            </a:pPr>
            <a:r>
              <a:rPr lang="zh-CN" altLang="en-US" sz="2200" dirty="0">
                <a:solidFill>
                  <a:srgbClr val="0000FF"/>
                </a:solidFill>
                <a:latin typeface="微软雅黑" panose="020B0503020204020204" pitchFamily="34" charset="-122"/>
                <a:ea typeface="微软雅黑" panose="020B0503020204020204" pitchFamily="34" charset="-122"/>
              </a:rPr>
              <a:t>点云分割目的：</a:t>
            </a:r>
            <a:r>
              <a:rPr lang="zh-CN" altLang="en-US" sz="2200" dirty="0">
                <a:solidFill>
                  <a:schemeClr val="tx1"/>
                </a:solidFill>
                <a:latin typeface="微软雅黑" panose="020B0503020204020204" pitchFamily="34" charset="-122"/>
                <a:ea typeface="微软雅黑" panose="020B0503020204020204" pitchFamily="34" charset="-122"/>
              </a:rPr>
              <a:t>将点云分为多个同质区域，分割在同一区域中的点</a:t>
            </a:r>
            <a:r>
              <a:rPr lang="en-US" altLang="zh-CN" sz="2200" dirty="0">
                <a:solidFill>
                  <a:schemeClr val="tx1"/>
                </a:solidFill>
                <a:latin typeface="微软雅黑" panose="020B0503020204020204" pitchFamily="34" charset="-122"/>
                <a:ea typeface="微软雅黑" panose="020B0503020204020204" pitchFamily="34" charset="-122"/>
              </a:rPr>
              <a:t>		     </a:t>
            </a:r>
            <a:r>
              <a:rPr lang="zh-CN" altLang="en-US" sz="2200" dirty="0">
                <a:solidFill>
                  <a:schemeClr val="tx1"/>
                </a:solidFill>
                <a:latin typeface="微软雅黑" panose="020B0503020204020204" pitchFamily="34" charset="-122"/>
                <a:ea typeface="微软雅黑" panose="020B0503020204020204" pitchFamily="34" charset="-122"/>
              </a:rPr>
              <a:t>云具有相似的性质。</a:t>
            </a:r>
          </a:p>
          <a:p>
            <a:pPr marL="342900" indent="-342900">
              <a:lnSpc>
                <a:spcPct val="150000"/>
              </a:lnSpc>
              <a:buFont typeface="Wingdings" panose="05000000000000000000" pitchFamily="2" charset="2"/>
              <a:buChar char="n"/>
            </a:pPr>
            <a:r>
              <a:rPr lang="zh-CN" altLang="en-US" sz="2200" dirty="0">
                <a:solidFill>
                  <a:srgbClr val="0000FF"/>
                </a:solidFill>
                <a:latin typeface="微软雅黑" panose="020B0503020204020204" pitchFamily="34" charset="-122"/>
                <a:ea typeface="微软雅黑" panose="020B0503020204020204" pitchFamily="34" charset="-122"/>
              </a:rPr>
              <a:t>点云分割难点：</a:t>
            </a:r>
            <a:r>
              <a:rPr lang="zh-CN" altLang="en-US" sz="2200" dirty="0">
                <a:solidFill>
                  <a:schemeClr val="tx1"/>
                </a:solidFill>
                <a:latin typeface="微软雅黑" panose="020B0503020204020204" pitchFamily="34" charset="-122"/>
                <a:ea typeface="微软雅黑" panose="020B0503020204020204" pitchFamily="34" charset="-122"/>
              </a:rPr>
              <a:t>数据的冗余；点密度的不均匀性；在数据结构表示</a:t>
            </a:r>
            <a:r>
              <a:rPr lang="en-US" altLang="zh-CN" sz="2200" dirty="0">
                <a:solidFill>
                  <a:schemeClr val="tx1"/>
                </a:solidFill>
                <a:latin typeface="微软雅黑" panose="020B0503020204020204" pitchFamily="34" charset="-122"/>
                <a:ea typeface="微软雅黑" panose="020B0503020204020204" pitchFamily="34" charset="-122"/>
              </a:rPr>
              <a:t>		     </a:t>
            </a:r>
            <a:r>
              <a:rPr lang="zh-CN" altLang="en-US" sz="2200" dirty="0">
                <a:solidFill>
                  <a:schemeClr val="tx1"/>
                </a:solidFill>
                <a:latin typeface="微软雅黑" panose="020B0503020204020204" pitchFamily="34" charset="-122"/>
                <a:ea typeface="微软雅黑" panose="020B0503020204020204" pitchFamily="34" charset="-122"/>
              </a:rPr>
              <a:t>上缺乏明确统一的点云数据结构</a:t>
            </a:r>
            <a:r>
              <a:rPr lang="en-US" altLang="zh-CN" sz="2200" dirty="0">
                <a:solidFill>
                  <a:schemeClr val="tx1"/>
                </a:solidFill>
                <a:latin typeface="微软雅黑" panose="020B0503020204020204" pitchFamily="34" charset="-122"/>
                <a:ea typeface="微软雅黑" panose="020B0503020204020204" pitchFamily="34" charset="-122"/>
              </a:rPr>
              <a:t>;</a:t>
            </a:r>
          </a:p>
        </p:txBody>
      </p:sp>
      <p:sp>
        <p:nvSpPr>
          <p:cNvPr id="5" name="灯片编号占位符 4"/>
          <p:cNvSpPr>
            <a:spLocks noGrp="1"/>
          </p:cNvSpPr>
          <p:nvPr>
            <p:ph type="sldNum" sz="quarter" idx="12"/>
          </p:nvPr>
        </p:nvSpPr>
        <p:spPr/>
        <p:txBody>
          <a:bodyPr/>
          <a:lstStyle/>
          <a:p>
            <a:fld id="{7347B80C-AA43-4929-B396-1C9CA25DAE9E}" type="slidenum">
              <a:rPr lang="en-US" altLang="zh-CN" smtClean="0"/>
              <a:pPr/>
              <a:t>43</a:t>
            </a:fld>
            <a:r>
              <a:rPr lang="en-US" altLang="zh-CN"/>
              <a:t>/92</a:t>
            </a:r>
          </a:p>
        </p:txBody>
      </p:sp>
    </p:spTree>
    <p:extLst>
      <p:ext uri="{BB962C8B-B14F-4D97-AF65-F5344CB8AC3E}">
        <p14:creationId xmlns:p14="http://schemas.microsoft.com/office/powerpoint/2010/main" val="2084225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6"/>
          <p:cNvSpPr>
            <a:spLocks noChangeArrowheads="1"/>
          </p:cNvSpPr>
          <p:nvPr/>
        </p:nvSpPr>
        <p:spPr bwMode="auto">
          <a:xfrm>
            <a:off x="17633" y="786770"/>
            <a:ext cx="9126801" cy="461665"/>
          </a:xfrm>
          <a:prstGeom prst="rect">
            <a:avLst/>
          </a:prstGeom>
        </p:spPr>
        <p:txBody>
          <a:bodyPr wrap="square">
            <a:spAutoFit/>
          </a:bodyPr>
          <a:lstStyle/>
          <a:p>
            <a:pPr marL="342900" indent="-342900">
              <a:buFont typeface="Wingdings" panose="05000000000000000000" pitchFamily="2" charset="2"/>
              <a:buChar char="n"/>
            </a:pPr>
            <a:r>
              <a:rPr lang="zh-CN" altLang="en-US" sz="2400">
                <a:solidFill>
                  <a:schemeClr val="tx1"/>
                </a:solidFill>
                <a:latin typeface="微软雅黑" panose="020B0503020204020204" pitchFamily="34" charset="-122"/>
                <a:ea typeface="微软雅黑" panose="020B0503020204020204" pitchFamily="34" charset="-122"/>
              </a:rPr>
              <a:t>基于</a:t>
            </a:r>
            <a:r>
              <a:rPr lang="en-US" altLang="zh-CN" sz="2400">
                <a:solidFill>
                  <a:schemeClr val="tx1"/>
                </a:solidFill>
                <a:latin typeface="微软雅黑" panose="020B0503020204020204" pitchFamily="34" charset="-122"/>
                <a:ea typeface="微软雅黑" panose="020B0503020204020204" pitchFamily="34" charset="-122"/>
              </a:rPr>
              <a:t>RANSAC</a:t>
            </a:r>
            <a:r>
              <a:rPr lang="zh-CN" altLang="en-US" sz="2400">
                <a:solidFill>
                  <a:schemeClr val="tx1"/>
                </a:solidFill>
                <a:latin typeface="微软雅黑" panose="020B0503020204020204" pitchFamily="34" charset="-122"/>
                <a:ea typeface="微软雅黑" panose="020B0503020204020204" pitchFamily="34" charset="-122"/>
              </a:rPr>
              <a:t>的点云分割：</a:t>
            </a:r>
            <a:r>
              <a:rPr lang="en-US" altLang="zh-CN" sz="2400">
                <a:solidFill>
                  <a:srgbClr val="C00000"/>
                </a:solidFill>
                <a:latin typeface="微软雅黑" panose="020B0503020204020204" pitchFamily="34" charset="-122"/>
                <a:ea typeface="微软雅黑" panose="020B0503020204020204" pitchFamily="34" charset="-122"/>
              </a:rPr>
              <a:t>RANSAC</a:t>
            </a:r>
          </a:p>
        </p:txBody>
      </p:sp>
      <p:grpSp>
        <p:nvGrpSpPr>
          <p:cNvPr id="21" name="Group 3"/>
          <p:cNvGrpSpPr>
            <a:grpSpLocks/>
          </p:cNvGrpSpPr>
          <p:nvPr/>
        </p:nvGrpSpPr>
        <p:grpSpPr bwMode="auto">
          <a:xfrm>
            <a:off x="112075" y="44624"/>
            <a:ext cx="9035889" cy="647700"/>
            <a:chOff x="113" y="119"/>
            <a:chExt cx="5578" cy="408"/>
          </a:xfrm>
        </p:grpSpPr>
        <p:sp>
          <p:nvSpPr>
            <p:cNvPr id="22"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五、点云分割</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3"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6" name="矩形 5"/>
          <p:cNvSpPr/>
          <p:nvPr/>
        </p:nvSpPr>
        <p:spPr>
          <a:xfrm>
            <a:off x="76436" y="1248435"/>
            <a:ext cx="9035889" cy="2123658"/>
          </a:xfrm>
          <a:prstGeom prst="rect">
            <a:avLst/>
          </a:prstGeom>
        </p:spPr>
        <p:txBody>
          <a:bodyPr wrap="square">
            <a:spAutoFit/>
          </a:bodyPr>
          <a:lstStyle/>
          <a:p>
            <a:pPr>
              <a:lnSpc>
                <a:spcPct val="150000"/>
              </a:lnSpc>
            </a:pPr>
            <a:r>
              <a:rPr lang="en-US" altLang="zh-CN" sz="2200" dirty="0">
                <a:latin typeface="微软雅黑" panose="020B0503020204020204" pitchFamily="34" charset="-122"/>
                <a:ea typeface="微软雅黑" panose="020B0503020204020204" pitchFamily="34" charset="-122"/>
              </a:rPr>
              <a:t>      </a:t>
            </a:r>
            <a:r>
              <a:rPr lang="zh-CN" altLang="en-US" sz="2200" dirty="0">
                <a:solidFill>
                  <a:srgbClr val="0000FF"/>
                </a:solidFill>
                <a:latin typeface="微软雅黑" panose="020B0503020204020204" pitchFamily="34" charset="-122"/>
                <a:ea typeface="微软雅黑" panose="020B0503020204020204" pitchFamily="34" charset="-122"/>
              </a:rPr>
              <a:t>应用场合：</a:t>
            </a:r>
            <a:r>
              <a:rPr lang="zh-CN" altLang="en-US" sz="2200" dirty="0">
                <a:latin typeface="微软雅黑" panose="020B0503020204020204" pitchFamily="34" charset="-122"/>
                <a:ea typeface="微软雅黑" panose="020B0503020204020204" pitchFamily="34" charset="-122"/>
              </a:rPr>
              <a:t>复杂场景中物体可归结于简单的几何形状，可以用</a:t>
            </a:r>
            <a:r>
              <a:rPr lang="zh-CN" altLang="en-US" sz="2200" dirty="0">
                <a:solidFill>
                  <a:srgbClr val="C00000"/>
                </a:solidFill>
                <a:latin typeface="微软雅黑" panose="020B0503020204020204" pitchFamily="34" charset="-122"/>
                <a:ea typeface="微软雅黑" panose="020B0503020204020204" pitchFamily="34" charset="-122"/>
              </a:rPr>
              <a:t>方程来描述</a:t>
            </a:r>
            <a:r>
              <a:rPr lang="zh-CN" altLang="en-US" sz="2200" dirty="0">
                <a:latin typeface="微软雅黑" panose="020B0503020204020204" pitchFamily="34" charset="-122"/>
                <a:ea typeface="微软雅黑" panose="020B0503020204020204" pitchFamily="34" charset="-122"/>
              </a:rPr>
              <a:t>的，或者说，可以用</a:t>
            </a:r>
            <a:r>
              <a:rPr lang="zh-CN" altLang="en-US" sz="2200" dirty="0">
                <a:solidFill>
                  <a:srgbClr val="C00000"/>
                </a:solidFill>
                <a:latin typeface="微软雅黑" panose="020B0503020204020204" pitchFamily="34" charset="-122"/>
                <a:ea typeface="微软雅黑" panose="020B0503020204020204" pitchFamily="34" charset="-122"/>
              </a:rPr>
              <a:t>有限的参数</a:t>
            </a:r>
            <a:r>
              <a:rPr lang="zh-CN" altLang="en-US" sz="2200" dirty="0">
                <a:latin typeface="微软雅黑" panose="020B0503020204020204" pitchFamily="34" charset="-122"/>
                <a:ea typeface="微软雅黑" panose="020B0503020204020204" pitchFamily="34" charset="-122"/>
              </a:rPr>
              <a:t>来描述复杂的物体，如桌面墙面多半是大平面，桌上的罐子应该是圆柱体，长方体的盒子可能是牛奶等等。</a:t>
            </a:r>
            <a:r>
              <a:rPr lang="en-US" altLang="zh-CN" sz="2200" dirty="0" err="1">
                <a:latin typeface="微软雅黑" panose="020B0503020204020204" pitchFamily="34" charset="-122"/>
                <a:ea typeface="微软雅黑" panose="020B0503020204020204" pitchFamily="34" charset="-122"/>
              </a:rPr>
              <a:t>RanSaC</a:t>
            </a:r>
            <a:r>
              <a:rPr lang="zh-CN" altLang="en-US" sz="2200" dirty="0">
                <a:latin typeface="微软雅黑" panose="020B0503020204020204" pitchFamily="34" charset="-122"/>
                <a:ea typeface="微软雅黑" panose="020B0503020204020204" pitchFamily="34" charset="-122"/>
              </a:rPr>
              <a:t>算法可以很好的将此类物体分割出来。</a:t>
            </a:r>
          </a:p>
        </p:txBody>
      </p:sp>
      <p:pic>
        <p:nvPicPr>
          <p:cNvPr id="13" name="Picture 2" descr="技术分享"/>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691" y="3467911"/>
            <a:ext cx="5904656" cy="3128212"/>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7347B80C-AA43-4929-B396-1C9CA25DAE9E}" type="slidenum">
              <a:rPr lang="en-US" altLang="zh-CN" smtClean="0"/>
              <a:pPr/>
              <a:t>44</a:t>
            </a:fld>
            <a:r>
              <a:rPr lang="en-US" altLang="zh-CN"/>
              <a:t>/92</a:t>
            </a:r>
          </a:p>
        </p:txBody>
      </p:sp>
    </p:spTree>
    <p:extLst>
      <p:ext uri="{BB962C8B-B14F-4D97-AF65-F5344CB8AC3E}">
        <p14:creationId xmlns:p14="http://schemas.microsoft.com/office/powerpoint/2010/main" val="2220089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2" name="Picture 4" descr="http://dl.iteye.com/upload/attachment/434949/cc926872-b5fe-3831-b5ca-f590d1b3e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564" y="763386"/>
            <a:ext cx="3600400" cy="25151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6"/>
          <p:cNvSpPr>
            <a:spLocks noChangeArrowheads="1"/>
          </p:cNvSpPr>
          <p:nvPr/>
        </p:nvSpPr>
        <p:spPr bwMode="auto">
          <a:xfrm>
            <a:off x="17633" y="786770"/>
            <a:ext cx="9126801" cy="461665"/>
          </a:xfrm>
          <a:prstGeom prst="rect">
            <a:avLst/>
          </a:prstGeom>
        </p:spPr>
        <p:txBody>
          <a:bodyPr wrap="square">
            <a:spAutoFit/>
          </a:bodyPr>
          <a:lstStyle/>
          <a:p>
            <a:pPr marL="342900" indent="-342900">
              <a:buFont typeface="Wingdings" panose="05000000000000000000" pitchFamily="2" charset="2"/>
              <a:buChar char="n"/>
            </a:pPr>
            <a:r>
              <a:rPr lang="zh-CN" altLang="en-US" sz="2400">
                <a:solidFill>
                  <a:schemeClr val="tx1"/>
                </a:solidFill>
                <a:latin typeface="微软雅黑" panose="020B0503020204020204" pitchFamily="34" charset="-122"/>
                <a:ea typeface="微软雅黑" panose="020B0503020204020204" pitchFamily="34" charset="-122"/>
              </a:rPr>
              <a:t>基于</a:t>
            </a:r>
            <a:r>
              <a:rPr lang="en-US" altLang="zh-CN" sz="2400">
                <a:solidFill>
                  <a:schemeClr val="tx1"/>
                </a:solidFill>
                <a:latin typeface="微软雅黑" panose="020B0503020204020204" pitchFamily="34" charset="-122"/>
                <a:ea typeface="微软雅黑" panose="020B0503020204020204" pitchFamily="34" charset="-122"/>
              </a:rPr>
              <a:t>RANSAC</a:t>
            </a:r>
            <a:r>
              <a:rPr lang="zh-CN" altLang="en-US" sz="2400">
                <a:solidFill>
                  <a:schemeClr val="tx1"/>
                </a:solidFill>
                <a:latin typeface="微软雅黑" panose="020B0503020204020204" pitchFamily="34" charset="-122"/>
                <a:ea typeface="微软雅黑" panose="020B0503020204020204" pitchFamily="34" charset="-122"/>
              </a:rPr>
              <a:t>的点云分割：</a:t>
            </a:r>
            <a:r>
              <a:rPr lang="en-US" altLang="zh-CN" sz="2400">
                <a:solidFill>
                  <a:srgbClr val="C00000"/>
                </a:solidFill>
                <a:latin typeface="微软雅黑" panose="020B0503020204020204" pitchFamily="34" charset="-122"/>
                <a:ea typeface="微软雅黑" panose="020B0503020204020204" pitchFamily="34" charset="-122"/>
              </a:rPr>
              <a:t>RANSAC</a:t>
            </a:r>
          </a:p>
        </p:txBody>
      </p:sp>
      <p:grpSp>
        <p:nvGrpSpPr>
          <p:cNvPr id="21" name="Group 3"/>
          <p:cNvGrpSpPr>
            <a:grpSpLocks/>
          </p:cNvGrpSpPr>
          <p:nvPr/>
        </p:nvGrpSpPr>
        <p:grpSpPr bwMode="auto">
          <a:xfrm>
            <a:off x="112075" y="44624"/>
            <a:ext cx="9035889" cy="647700"/>
            <a:chOff x="113" y="119"/>
            <a:chExt cx="5578" cy="408"/>
          </a:xfrm>
        </p:grpSpPr>
        <p:sp>
          <p:nvSpPr>
            <p:cNvPr id="22"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五、点云分割</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3"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2" name="矩形 1"/>
          <p:cNvSpPr/>
          <p:nvPr/>
        </p:nvSpPr>
        <p:spPr>
          <a:xfrm>
            <a:off x="98726" y="3466851"/>
            <a:ext cx="8964613" cy="3016210"/>
          </a:xfrm>
          <a:prstGeom prst="rect">
            <a:avLst/>
          </a:prstGeom>
        </p:spPr>
        <p:txBody>
          <a:bodyPr wrap="square">
            <a:spAutoFit/>
          </a:bodyPr>
          <a:lstStyle/>
          <a:p>
            <a:pPr>
              <a:lnSpc>
                <a:spcPct val="150000"/>
              </a:lnSpc>
              <a:spcBef>
                <a:spcPts val="600"/>
              </a:spcBef>
            </a:pPr>
            <a:r>
              <a:rPr lang="en-US" altLang="zh-CN" sz="2000" dirty="0">
                <a:solidFill>
                  <a:schemeClr val="tx1"/>
                </a:solidFill>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RANSAC(Random Sample Consensus</a:t>
            </a:r>
            <a:r>
              <a:rPr lang="zh-CN" altLang="en-US" sz="2000" dirty="0">
                <a:solidFill>
                  <a:srgbClr val="0000FF"/>
                </a:solidFill>
                <a:latin typeface="微软雅黑" panose="020B0503020204020204" pitchFamily="34" charset="-122"/>
                <a:ea typeface="微软雅黑" panose="020B0503020204020204" pitchFamily="34" charset="-122"/>
              </a:rPr>
              <a:t>，随机一致性采样</a:t>
            </a:r>
            <a:r>
              <a:rPr lang="en-US" altLang="zh-CN" sz="2000" dirty="0">
                <a:solidFill>
                  <a:srgbClr val="0000FF"/>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采用</a:t>
            </a:r>
            <a:r>
              <a:rPr lang="zh-CN" altLang="en-US" sz="2000" dirty="0">
                <a:solidFill>
                  <a:srgbClr val="C00000"/>
                </a:solidFill>
                <a:latin typeface="微软雅黑" panose="020B0503020204020204" pitchFamily="34" charset="-122"/>
                <a:ea typeface="微软雅黑" panose="020B0503020204020204" pitchFamily="34" charset="-122"/>
              </a:rPr>
              <a:t>迭代</a:t>
            </a:r>
            <a:r>
              <a:rPr lang="zh-CN" altLang="en-US" sz="2000" dirty="0">
                <a:latin typeface="微软雅黑" panose="020B0503020204020204" pitchFamily="34" charset="-122"/>
                <a:ea typeface="微软雅黑" panose="020B0503020204020204" pitchFamily="34" charset="-122"/>
              </a:rPr>
              <a:t>的方式从一组</a:t>
            </a:r>
            <a:r>
              <a:rPr lang="zh-CN" altLang="en-US" sz="2000" dirty="0">
                <a:solidFill>
                  <a:srgbClr val="C00000"/>
                </a:solidFill>
                <a:latin typeface="微软雅黑" panose="020B0503020204020204" pitchFamily="34" charset="-122"/>
                <a:ea typeface="微软雅黑" panose="020B0503020204020204" pitchFamily="34" charset="-122"/>
              </a:rPr>
              <a:t>包含离群（噪声）的被观测数据</a:t>
            </a:r>
            <a:r>
              <a:rPr lang="zh-CN" altLang="en-US" sz="2000" dirty="0">
                <a:latin typeface="微软雅黑" panose="020B0503020204020204" pitchFamily="34" charset="-122"/>
                <a:ea typeface="微软雅黑" panose="020B0503020204020204" pitchFamily="34" charset="-122"/>
              </a:rPr>
              <a:t>中估算出数学模型的参数。</a:t>
            </a:r>
            <a:r>
              <a:rPr lang="zh-CN" altLang="en-US" sz="2000" dirty="0">
                <a:solidFill>
                  <a:srgbClr val="0000FF"/>
                </a:solidFill>
                <a:latin typeface="微软雅黑" panose="020B0503020204020204" pitchFamily="34" charset="-122"/>
                <a:ea typeface="微软雅黑" panose="020B0503020204020204" pitchFamily="34" charset="-122"/>
              </a:rPr>
              <a:t>输入</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spcBef>
                <a:spcPts val="600"/>
              </a:spcBef>
              <a:buFont typeface="Wingdings" panose="05000000000000000000" pitchFamily="2" charset="2"/>
              <a:buChar char="p"/>
            </a:pPr>
            <a:r>
              <a:rPr lang="zh-CN" altLang="en-US" sz="2000" dirty="0">
                <a:solidFill>
                  <a:srgbClr val="C00000"/>
                </a:solidFill>
                <a:latin typeface="微软雅黑" panose="020B0503020204020204" pitchFamily="34" charset="-122"/>
                <a:ea typeface="微软雅黑" panose="020B0503020204020204" pitchFamily="34" charset="-122"/>
              </a:rPr>
              <a:t>样本数据：</a:t>
            </a:r>
            <a:r>
              <a:rPr lang="zh-CN" altLang="en-US" sz="2000" dirty="0">
                <a:latin typeface="微软雅黑" panose="020B0503020204020204" pitchFamily="34" charset="-122"/>
                <a:ea typeface="微软雅黑" panose="020B0503020204020204" pitchFamily="34" charset="-122"/>
              </a:rPr>
              <a:t>既包含正确数据</a:t>
            </a:r>
            <a:r>
              <a:rPr lang="en-US" altLang="zh-CN" sz="2000" dirty="0">
                <a:latin typeface="微软雅黑" panose="020B0503020204020204" pitchFamily="34" charset="-122"/>
                <a:ea typeface="微软雅黑" panose="020B0503020204020204" pitchFamily="34" charset="-122"/>
              </a:rPr>
              <a:t>(inliers</a:t>
            </a:r>
            <a:r>
              <a:rPr lang="zh-CN" altLang="en-US" sz="2000" dirty="0">
                <a:latin typeface="微软雅黑" panose="020B0503020204020204" pitchFamily="34" charset="-122"/>
                <a:ea typeface="微软雅黑" panose="020B0503020204020204" pitchFamily="34" charset="-122"/>
              </a:rPr>
              <a:t>，可以被模型描述的数据</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，也包含异常数据</a:t>
            </a:r>
            <a:r>
              <a:rPr lang="en-US" altLang="zh-CN" sz="2000" dirty="0">
                <a:latin typeface="微软雅黑" panose="020B0503020204020204" pitchFamily="34" charset="-122"/>
                <a:ea typeface="微软雅黑" panose="020B0503020204020204" pitchFamily="34" charset="-122"/>
              </a:rPr>
              <a:t>(outliers</a:t>
            </a:r>
            <a:r>
              <a:rPr lang="zh-CN" altLang="en-US" sz="2000" dirty="0">
                <a:latin typeface="微软雅黑" panose="020B0503020204020204" pitchFamily="34" charset="-122"/>
                <a:ea typeface="微软雅黑" panose="020B0503020204020204" pitchFamily="34" charset="-122"/>
              </a:rPr>
              <a:t>，偏离正常范围很远、无法适应数学模型的数据</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，即噪声。</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spcBef>
                <a:spcPts val="600"/>
              </a:spcBef>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用于解释观测数据的</a:t>
            </a:r>
            <a:r>
              <a:rPr lang="zh-CN" altLang="en-US" sz="2000" dirty="0">
                <a:solidFill>
                  <a:srgbClr val="C00000"/>
                </a:solidFill>
                <a:latin typeface="微软雅黑" panose="020B0503020204020204" pitchFamily="34" charset="-122"/>
                <a:ea typeface="微软雅黑" panose="020B0503020204020204" pitchFamily="34" charset="-122"/>
              </a:rPr>
              <a:t>参数化模型</a:t>
            </a:r>
            <a:r>
              <a:rPr lang="zh-CN" altLang="en-US" sz="2000" dirty="0">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并且在</a:t>
            </a:r>
            <a:r>
              <a:rPr lang="zh-CN" altLang="en-US" sz="2000" dirty="0">
                <a:latin typeface="微软雅黑" panose="020B0503020204020204" pitchFamily="34" charset="-122"/>
                <a:ea typeface="微软雅黑" panose="020B0503020204020204" pitchFamily="34" charset="-122"/>
              </a:rPr>
              <a:t>给定一组正确数据的情况下，存在符合这些数据的模型</a:t>
            </a:r>
            <a:r>
              <a:rPr lang="zh-CN" altLang="en-US" sz="2000" dirty="0">
                <a:solidFill>
                  <a:srgbClr val="C00000"/>
                </a:solidFill>
                <a:latin typeface="微软雅黑" panose="020B0503020204020204" pitchFamily="34" charset="-122"/>
                <a:ea typeface="微软雅黑" panose="020B0503020204020204" pitchFamily="34" charset="-122"/>
              </a:rPr>
              <a:t>参数计算方法</a:t>
            </a:r>
            <a:r>
              <a:rPr lang="zh-CN" altLang="en-US" sz="2000" dirty="0">
                <a:latin typeface="微软雅黑" panose="020B0503020204020204" pitchFamily="34" charset="-122"/>
                <a:ea typeface="微软雅黑" panose="020B0503020204020204" pitchFamily="34" charset="-122"/>
              </a:rPr>
              <a:t>。</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4" name="矩形 3"/>
          <p:cNvSpPr/>
          <p:nvPr/>
        </p:nvSpPr>
        <p:spPr>
          <a:xfrm>
            <a:off x="251519" y="1362915"/>
            <a:ext cx="5099099" cy="1569660"/>
          </a:xfrm>
          <a:prstGeom prst="rect">
            <a:avLst/>
          </a:prstGeom>
        </p:spPr>
        <p:txBody>
          <a:bodyPr wrap="square">
            <a:spAutoFit/>
          </a:bodyPr>
          <a:lstStyle/>
          <a:p>
            <a:r>
              <a:rPr lang="zh-CN" altLang="en-US" sz="2400" b="0" dirty="0">
                <a:solidFill>
                  <a:srgbClr val="0000FF"/>
                </a:solidFill>
                <a:latin typeface="+mj-lt"/>
                <a:ea typeface="隶书" panose="02010509060101010101" pitchFamily="49" charset="-122"/>
              </a:rPr>
              <a:t>示例问题描述</a:t>
            </a:r>
            <a:r>
              <a:rPr lang="zh-CN" altLang="en-US" sz="2400" b="0" dirty="0">
                <a:latin typeface="+mj-lt"/>
                <a:ea typeface="隶书" panose="02010509060101010101" pitchFamily="49" charset="-122"/>
              </a:rPr>
              <a:t>：直线拟合问题。噪音较大的数据集中提取直线模型（比方说只有</a:t>
            </a:r>
            <a:r>
              <a:rPr lang="en-US" altLang="zh-CN" sz="2400" b="0" dirty="0">
                <a:latin typeface="+mj-lt"/>
                <a:ea typeface="隶书" panose="02010509060101010101" pitchFamily="49" charset="-122"/>
              </a:rPr>
              <a:t>20%</a:t>
            </a:r>
            <a:r>
              <a:rPr lang="zh-CN" altLang="en-US" sz="2400" b="0" dirty="0">
                <a:latin typeface="+mj-lt"/>
                <a:ea typeface="隶书" panose="02010509060101010101" pitchFamily="49" charset="-122"/>
              </a:rPr>
              <a:t>的数据是符合模型的），最小二乘法就显得力不从心。</a:t>
            </a:r>
          </a:p>
        </p:txBody>
      </p:sp>
      <p:cxnSp>
        <p:nvCxnSpPr>
          <p:cNvPr id="10" name="直接连接符 9"/>
          <p:cNvCxnSpPr/>
          <p:nvPr/>
        </p:nvCxnSpPr>
        <p:spPr bwMode="auto">
          <a:xfrm>
            <a:off x="146944" y="3422670"/>
            <a:ext cx="8993623" cy="3165"/>
          </a:xfrm>
          <a:prstGeom prst="line">
            <a:avLst/>
          </a:prstGeom>
          <a:noFill/>
          <a:ln w="19050" cap="flat" cmpd="sng" algn="ctr">
            <a:solidFill>
              <a:schemeClr val="tx1">
                <a:lumMod val="65000"/>
                <a:lumOff val="35000"/>
              </a:schemeClr>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 name="灯片编号占位符 6"/>
          <p:cNvSpPr>
            <a:spLocks noGrp="1"/>
          </p:cNvSpPr>
          <p:nvPr>
            <p:ph type="sldNum" sz="quarter" idx="12"/>
          </p:nvPr>
        </p:nvSpPr>
        <p:spPr/>
        <p:txBody>
          <a:bodyPr/>
          <a:lstStyle/>
          <a:p>
            <a:fld id="{7347B80C-AA43-4929-B396-1C9CA25DAE9E}" type="slidenum">
              <a:rPr lang="en-US" altLang="zh-CN" smtClean="0"/>
              <a:pPr/>
              <a:t>45</a:t>
            </a:fld>
            <a:r>
              <a:rPr lang="en-US" altLang="zh-CN"/>
              <a:t>/92</a:t>
            </a:r>
          </a:p>
        </p:txBody>
      </p:sp>
    </p:spTree>
    <p:extLst>
      <p:ext uri="{BB962C8B-B14F-4D97-AF65-F5344CB8AC3E}">
        <p14:creationId xmlns:p14="http://schemas.microsoft.com/office/powerpoint/2010/main" val="298138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1" name="Group 3"/>
          <p:cNvGrpSpPr>
            <a:grpSpLocks/>
          </p:cNvGrpSpPr>
          <p:nvPr/>
        </p:nvGrpSpPr>
        <p:grpSpPr bwMode="auto">
          <a:xfrm>
            <a:off x="112075" y="44624"/>
            <a:ext cx="9035889" cy="647700"/>
            <a:chOff x="113" y="119"/>
            <a:chExt cx="5578" cy="408"/>
          </a:xfrm>
        </p:grpSpPr>
        <p:sp>
          <p:nvSpPr>
            <p:cNvPr id="22"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五、点云分割</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3"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13" name="Rectangle 6"/>
          <p:cNvSpPr>
            <a:spLocks noChangeArrowheads="1"/>
          </p:cNvSpPr>
          <p:nvPr/>
        </p:nvSpPr>
        <p:spPr bwMode="auto">
          <a:xfrm>
            <a:off x="8599" y="908720"/>
            <a:ext cx="9126801" cy="461665"/>
          </a:xfrm>
          <a:prstGeom prst="rect">
            <a:avLst/>
          </a:prstGeom>
        </p:spPr>
        <p:txBody>
          <a:bodyPr wrap="square">
            <a:spAutoFit/>
          </a:bodyPr>
          <a:lstStyle/>
          <a:p>
            <a:pPr marL="342900" indent="-342900">
              <a:buFont typeface="Wingdings" panose="05000000000000000000" pitchFamily="2" charset="2"/>
              <a:buChar char="n"/>
            </a:pPr>
            <a:r>
              <a:rPr lang="zh-CN" altLang="en-US" sz="2400">
                <a:solidFill>
                  <a:schemeClr val="tx1"/>
                </a:solidFill>
                <a:latin typeface="微软雅黑" panose="020B0503020204020204" pitchFamily="34" charset="-122"/>
                <a:ea typeface="微软雅黑" panose="020B0503020204020204" pitchFamily="34" charset="-122"/>
              </a:rPr>
              <a:t>基于</a:t>
            </a:r>
            <a:r>
              <a:rPr lang="en-US" altLang="zh-CN" sz="2400">
                <a:solidFill>
                  <a:schemeClr val="tx1"/>
                </a:solidFill>
                <a:latin typeface="微软雅黑" panose="020B0503020204020204" pitchFamily="34" charset="-122"/>
                <a:ea typeface="微软雅黑" panose="020B0503020204020204" pitchFamily="34" charset="-122"/>
              </a:rPr>
              <a:t>RANSAC</a:t>
            </a:r>
            <a:r>
              <a:rPr lang="zh-CN" altLang="en-US" sz="2400">
                <a:solidFill>
                  <a:schemeClr val="tx1"/>
                </a:solidFill>
                <a:latin typeface="微软雅黑" panose="020B0503020204020204" pitchFamily="34" charset="-122"/>
                <a:ea typeface="微软雅黑" panose="020B0503020204020204" pitchFamily="34" charset="-122"/>
              </a:rPr>
              <a:t>的点云分割：</a:t>
            </a:r>
            <a:r>
              <a:rPr lang="zh-CN" altLang="en-US" sz="2400">
                <a:solidFill>
                  <a:srgbClr val="C00000"/>
                </a:solidFill>
                <a:latin typeface="微软雅黑" panose="020B0503020204020204" pitchFamily="34" charset="-122"/>
                <a:ea typeface="微软雅黑" panose="020B0503020204020204" pitchFamily="34" charset="-122"/>
              </a:rPr>
              <a:t>将</a:t>
            </a:r>
            <a:r>
              <a:rPr lang="en-US" altLang="zh-CN" sz="2400">
                <a:solidFill>
                  <a:srgbClr val="C00000"/>
                </a:solidFill>
                <a:latin typeface="微软雅黑" panose="020B0503020204020204" pitchFamily="34" charset="-122"/>
                <a:ea typeface="微软雅黑" panose="020B0503020204020204" pitchFamily="34" charset="-122"/>
              </a:rPr>
              <a:t>RANSAC</a:t>
            </a:r>
            <a:r>
              <a:rPr lang="zh-CN" altLang="en-US" sz="2400">
                <a:solidFill>
                  <a:srgbClr val="C00000"/>
                </a:solidFill>
                <a:latin typeface="微软雅黑" panose="020B0503020204020204" pitchFamily="34" charset="-122"/>
                <a:ea typeface="微软雅黑" panose="020B0503020204020204" pitchFamily="34" charset="-122"/>
              </a:rPr>
              <a:t>应用至分割</a:t>
            </a:r>
            <a:endParaRPr lang="en-US" altLang="zh-CN" sz="2400">
              <a:solidFill>
                <a:srgbClr val="C00000"/>
              </a:solidFill>
              <a:latin typeface="微软雅黑" panose="020B0503020204020204" pitchFamily="34" charset="-122"/>
              <a:ea typeface="微软雅黑" panose="020B0503020204020204" pitchFamily="34" charset="-122"/>
            </a:endParaRPr>
          </a:p>
        </p:txBody>
      </p:sp>
      <p:pic>
        <p:nvPicPr>
          <p:cNvPr id="1198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76" y="2174308"/>
            <a:ext cx="8883447" cy="332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7347B80C-AA43-4929-B396-1C9CA25DAE9E}" type="slidenum">
              <a:rPr lang="en-US" altLang="zh-CN" smtClean="0"/>
              <a:pPr/>
              <a:t>46</a:t>
            </a:fld>
            <a:r>
              <a:rPr lang="en-US" altLang="zh-CN"/>
              <a:t>/92</a:t>
            </a:r>
          </a:p>
        </p:txBody>
      </p:sp>
    </p:spTree>
    <p:extLst>
      <p:ext uri="{BB962C8B-B14F-4D97-AF65-F5344CB8AC3E}">
        <p14:creationId xmlns:p14="http://schemas.microsoft.com/office/powerpoint/2010/main" val="17233960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6"/>
          <p:cNvSpPr>
            <a:spLocks noChangeArrowheads="1"/>
          </p:cNvSpPr>
          <p:nvPr/>
        </p:nvSpPr>
        <p:spPr bwMode="auto">
          <a:xfrm>
            <a:off x="17633" y="786770"/>
            <a:ext cx="9126801" cy="461665"/>
          </a:xfrm>
          <a:prstGeom prst="rect">
            <a:avLst/>
          </a:prstGeom>
        </p:spPr>
        <p:txBody>
          <a:bodyPr wrap="square">
            <a:spAutoFit/>
          </a:bodyPr>
          <a:lstStyle/>
          <a:p>
            <a:pPr marL="342900" indent="-342900">
              <a:buFont typeface="Wingdings" panose="05000000000000000000" pitchFamily="2" charset="2"/>
              <a:buChar char="n"/>
            </a:pPr>
            <a:r>
              <a:rPr lang="zh-CN" altLang="en-US" sz="2400">
                <a:solidFill>
                  <a:schemeClr val="tx1"/>
                </a:solidFill>
                <a:latin typeface="+mj-lt"/>
                <a:ea typeface="微软雅黑" panose="020B0503020204020204" pitchFamily="34" charset="-122"/>
              </a:rPr>
              <a:t>基于邻近信息的点云分割</a:t>
            </a:r>
            <a:endParaRPr lang="en-US" altLang="zh-CN" sz="2400">
              <a:solidFill>
                <a:schemeClr val="tx1"/>
              </a:solidFill>
              <a:latin typeface="+mj-lt"/>
              <a:ea typeface="微软雅黑" panose="020B0503020204020204" pitchFamily="34" charset="-122"/>
            </a:endParaRPr>
          </a:p>
        </p:txBody>
      </p:sp>
      <p:grpSp>
        <p:nvGrpSpPr>
          <p:cNvPr id="21" name="Group 3"/>
          <p:cNvGrpSpPr>
            <a:grpSpLocks/>
          </p:cNvGrpSpPr>
          <p:nvPr/>
        </p:nvGrpSpPr>
        <p:grpSpPr bwMode="auto">
          <a:xfrm>
            <a:off x="112075" y="44624"/>
            <a:ext cx="9035889" cy="647700"/>
            <a:chOff x="113" y="119"/>
            <a:chExt cx="5578" cy="408"/>
          </a:xfrm>
        </p:grpSpPr>
        <p:sp>
          <p:nvSpPr>
            <p:cNvPr id="22"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五、点云分割</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3"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12" name="矩形 11"/>
          <p:cNvSpPr/>
          <p:nvPr/>
        </p:nvSpPr>
        <p:spPr>
          <a:xfrm>
            <a:off x="107504" y="1315775"/>
            <a:ext cx="8964613" cy="961097"/>
          </a:xfrm>
          <a:prstGeom prst="rect">
            <a:avLst/>
          </a:prstGeom>
        </p:spPr>
        <p:txBody>
          <a:bodyPr wrap="square">
            <a:spAutoFit/>
          </a:bodyPr>
          <a:lstStyle/>
          <a:p>
            <a:pPr>
              <a:lnSpc>
                <a:spcPct val="150000"/>
              </a:lnSpc>
            </a:pPr>
            <a:r>
              <a:rPr lang="en-US" altLang="zh-CN" sz="2000">
                <a:solidFill>
                  <a:schemeClr val="tx1"/>
                </a:solidFill>
                <a:latin typeface="+mj-lt"/>
                <a:ea typeface="微软雅黑" panose="020B0503020204020204" pitchFamily="34" charset="-122"/>
              </a:rPr>
              <a:t>       </a:t>
            </a:r>
            <a:r>
              <a:rPr lang="en-US" altLang="zh-CN" sz="2000">
                <a:solidFill>
                  <a:srgbClr val="0000FF"/>
                </a:solidFill>
                <a:latin typeface="+mj-lt"/>
                <a:ea typeface="微软雅黑" panose="020B0503020204020204" pitchFamily="34" charset="-122"/>
              </a:rPr>
              <a:t> </a:t>
            </a:r>
            <a:r>
              <a:rPr lang="en-US" altLang="zh-CN" sz="2000">
                <a:solidFill>
                  <a:schemeClr val="tx1"/>
                </a:solidFill>
                <a:latin typeface="+mj-lt"/>
                <a:ea typeface="微软雅黑" panose="020B0503020204020204" pitchFamily="34" charset="-122"/>
              </a:rPr>
              <a:t> </a:t>
            </a:r>
            <a:r>
              <a:rPr lang="zh-CN" altLang="en-US" sz="2000">
                <a:solidFill>
                  <a:srgbClr val="0000FF"/>
                </a:solidFill>
                <a:latin typeface="+mj-lt"/>
                <a:ea typeface="微软雅黑" panose="020B0503020204020204" pitchFamily="34" charset="-122"/>
              </a:rPr>
              <a:t>基本思路</a:t>
            </a:r>
            <a:r>
              <a:rPr lang="zh-CN" altLang="en-US" sz="2000">
                <a:solidFill>
                  <a:schemeClr val="tx1"/>
                </a:solidFill>
                <a:latin typeface="+mj-lt"/>
                <a:ea typeface="微软雅黑" panose="020B0503020204020204" pitchFamily="34" charset="-122"/>
              </a:rPr>
              <a:t>：利用</a:t>
            </a:r>
            <a:r>
              <a:rPr lang="en-US" altLang="zh-CN" sz="2000">
                <a:solidFill>
                  <a:srgbClr val="C00000"/>
                </a:solidFill>
                <a:latin typeface="+mj-lt"/>
                <a:ea typeface="微软雅黑" panose="020B0503020204020204" pitchFamily="34" charset="-122"/>
              </a:rPr>
              <a:t>K-d tree</a:t>
            </a:r>
            <a:r>
              <a:rPr lang="zh-CN" altLang="en-US" sz="2000">
                <a:solidFill>
                  <a:srgbClr val="C00000"/>
                </a:solidFill>
                <a:latin typeface="+mj-lt"/>
                <a:ea typeface="微软雅黑" panose="020B0503020204020204" pitchFamily="34" charset="-122"/>
              </a:rPr>
              <a:t>等树状结构</a:t>
            </a:r>
            <a:r>
              <a:rPr lang="zh-CN" altLang="en-US" sz="2000">
                <a:solidFill>
                  <a:schemeClr val="tx1"/>
                </a:solidFill>
                <a:latin typeface="+mj-lt"/>
                <a:ea typeface="微软雅黑" panose="020B0503020204020204" pitchFamily="34" charset="-122"/>
              </a:rPr>
              <a:t>组织点云数据，提供比较便利的邻近数据点判别机制；然后再用</a:t>
            </a:r>
            <a:r>
              <a:rPr lang="zh-CN" altLang="en-US" sz="2000">
                <a:solidFill>
                  <a:srgbClr val="C00000"/>
                </a:solidFill>
                <a:latin typeface="+mj-lt"/>
                <a:ea typeface="微软雅黑" panose="020B0503020204020204" pitchFamily="34" charset="-122"/>
              </a:rPr>
              <a:t>欧几里得法</a:t>
            </a:r>
            <a:r>
              <a:rPr lang="zh-CN" altLang="en-US" sz="2000">
                <a:solidFill>
                  <a:schemeClr val="tx1"/>
                </a:solidFill>
                <a:latin typeface="+mj-lt"/>
                <a:ea typeface="微软雅黑" panose="020B0503020204020204" pitchFamily="34" charset="-122"/>
              </a:rPr>
              <a:t>或</a:t>
            </a:r>
            <a:r>
              <a:rPr lang="zh-CN" altLang="en-US" sz="2000">
                <a:solidFill>
                  <a:srgbClr val="C00000"/>
                </a:solidFill>
                <a:latin typeface="+mj-lt"/>
                <a:ea typeface="微软雅黑" panose="020B0503020204020204" pitchFamily="34" charset="-122"/>
              </a:rPr>
              <a:t>区域生长法</a:t>
            </a:r>
            <a:r>
              <a:rPr lang="zh-CN" altLang="en-US" sz="2000">
                <a:solidFill>
                  <a:schemeClr val="tx1"/>
                </a:solidFill>
                <a:latin typeface="+mj-lt"/>
                <a:ea typeface="微软雅黑" panose="020B0503020204020204" pitchFamily="34" charset="-122"/>
              </a:rPr>
              <a:t>进行聚类分割</a:t>
            </a:r>
            <a:r>
              <a:rPr lang="zh-CN" altLang="en-US" sz="2000">
                <a:latin typeface="+mj-lt"/>
                <a:ea typeface="微软雅黑" panose="020B0503020204020204" pitchFamily="34" charset="-122"/>
              </a:rPr>
              <a:t>。</a:t>
            </a:r>
            <a:endParaRPr lang="en-US" altLang="zh-CN" sz="2000">
              <a:latin typeface="+mj-lt"/>
              <a:ea typeface="微软雅黑" panose="020B0503020204020204" pitchFamily="34" charset="-122"/>
            </a:endParaRPr>
          </a:p>
        </p:txBody>
      </p:sp>
      <p:pic>
        <p:nvPicPr>
          <p:cNvPr id="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997" y="2492896"/>
            <a:ext cx="6432773" cy="2092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4797152"/>
            <a:ext cx="6439042" cy="1922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611560" y="3370831"/>
            <a:ext cx="1467068" cy="400110"/>
          </a:xfrm>
          <a:prstGeom prst="rect">
            <a:avLst/>
          </a:prstGeom>
        </p:spPr>
        <p:txBody>
          <a:bodyPr wrap="none">
            <a:spAutoFit/>
          </a:bodyPr>
          <a:lstStyle/>
          <a:p>
            <a:r>
              <a:rPr lang="zh-CN" altLang="en-US" sz="2000">
                <a:solidFill>
                  <a:srgbClr val="C00000"/>
                </a:solidFill>
                <a:latin typeface="微软雅黑" panose="020B0503020204020204" pitchFamily="34" charset="-122"/>
                <a:ea typeface="微软雅黑" panose="020B0503020204020204" pitchFamily="34" charset="-122"/>
              </a:rPr>
              <a:t>欧几里得法</a:t>
            </a:r>
            <a:endParaRPr lang="zh-CN" altLang="en-US" sz="2000">
              <a:latin typeface="微软雅黑" panose="020B0503020204020204" pitchFamily="34" charset="-122"/>
              <a:ea typeface="微软雅黑" panose="020B0503020204020204" pitchFamily="34" charset="-122"/>
            </a:endParaRPr>
          </a:p>
        </p:txBody>
      </p:sp>
      <p:sp>
        <p:nvSpPr>
          <p:cNvPr id="11" name="矩形 10"/>
          <p:cNvSpPr/>
          <p:nvPr/>
        </p:nvSpPr>
        <p:spPr>
          <a:xfrm>
            <a:off x="630907" y="5333146"/>
            <a:ext cx="1475084" cy="400110"/>
          </a:xfrm>
          <a:prstGeom prst="rect">
            <a:avLst/>
          </a:prstGeom>
        </p:spPr>
        <p:txBody>
          <a:bodyPr wrap="none">
            <a:spAutoFit/>
          </a:bodyPr>
          <a:lstStyle/>
          <a:p>
            <a:r>
              <a:rPr lang="zh-CN" altLang="en-US" sz="2000">
                <a:solidFill>
                  <a:srgbClr val="C00000"/>
                </a:solidFill>
                <a:latin typeface="微软雅黑" panose="020B0503020204020204" pitchFamily="34" charset="-122"/>
                <a:ea typeface="微软雅黑" panose="020B0503020204020204" pitchFamily="34" charset="-122"/>
              </a:rPr>
              <a:t>区域增长法</a:t>
            </a:r>
          </a:p>
        </p:txBody>
      </p:sp>
      <p:sp>
        <p:nvSpPr>
          <p:cNvPr id="4" name="灯片编号占位符 3"/>
          <p:cNvSpPr>
            <a:spLocks noGrp="1"/>
          </p:cNvSpPr>
          <p:nvPr>
            <p:ph type="sldNum" sz="quarter" idx="12"/>
          </p:nvPr>
        </p:nvSpPr>
        <p:spPr/>
        <p:txBody>
          <a:bodyPr/>
          <a:lstStyle/>
          <a:p>
            <a:fld id="{7347B80C-AA43-4929-B396-1C9CA25DAE9E}" type="slidenum">
              <a:rPr lang="en-US" altLang="zh-CN" smtClean="0"/>
              <a:pPr/>
              <a:t>47</a:t>
            </a:fld>
            <a:r>
              <a:rPr lang="en-US" altLang="zh-CN"/>
              <a:t>/92</a:t>
            </a:r>
          </a:p>
        </p:txBody>
      </p:sp>
    </p:spTree>
    <p:extLst>
      <p:ext uri="{BB962C8B-B14F-4D97-AF65-F5344CB8AC3E}">
        <p14:creationId xmlns:p14="http://schemas.microsoft.com/office/powerpoint/2010/main" val="2461102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6"/>
          <p:cNvSpPr>
            <a:spLocks noChangeArrowheads="1"/>
          </p:cNvSpPr>
          <p:nvPr/>
        </p:nvSpPr>
        <p:spPr bwMode="auto">
          <a:xfrm>
            <a:off x="38228" y="897672"/>
            <a:ext cx="9126801" cy="461665"/>
          </a:xfrm>
          <a:prstGeom prst="rect">
            <a:avLst/>
          </a:prstGeom>
        </p:spPr>
        <p:txBody>
          <a:bodyPr wrap="square">
            <a:spAutoFit/>
          </a:bodyPr>
          <a:lstStyle/>
          <a:p>
            <a:pPr marL="342900" indent="-342900">
              <a:buFont typeface="Wingdings" panose="05000000000000000000" pitchFamily="2" charset="2"/>
              <a:buChar char="n"/>
            </a:pPr>
            <a:r>
              <a:rPr lang="zh-CN" altLang="en-US" sz="2400">
                <a:solidFill>
                  <a:schemeClr val="tx1"/>
                </a:solidFill>
                <a:latin typeface="微软雅黑" panose="020B0503020204020204" pitchFamily="34" charset="-122"/>
                <a:ea typeface="微软雅黑" panose="020B0503020204020204" pitchFamily="34" charset="-122"/>
              </a:rPr>
              <a:t>最小割法</a:t>
            </a:r>
            <a:endParaRPr lang="en-US" altLang="zh-CN" sz="2400">
              <a:solidFill>
                <a:schemeClr val="tx1"/>
              </a:solidFill>
              <a:latin typeface="微软雅黑" panose="020B0503020204020204" pitchFamily="34" charset="-122"/>
              <a:ea typeface="微软雅黑" panose="020B0503020204020204" pitchFamily="34" charset="-122"/>
            </a:endParaRPr>
          </a:p>
        </p:txBody>
      </p:sp>
      <p:grpSp>
        <p:nvGrpSpPr>
          <p:cNvPr id="21" name="Group 3"/>
          <p:cNvGrpSpPr>
            <a:grpSpLocks/>
          </p:cNvGrpSpPr>
          <p:nvPr/>
        </p:nvGrpSpPr>
        <p:grpSpPr bwMode="auto">
          <a:xfrm>
            <a:off x="112075" y="44624"/>
            <a:ext cx="9035889" cy="647700"/>
            <a:chOff x="113" y="119"/>
            <a:chExt cx="5578" cy="408"/>
          </a:xfrm>
        </p:grpSpPr>
        <p:sp>
          <p:nvSpPr>
            <p:cNvPr id="22"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五、点云分割</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3"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pic>
        <p:nvPicPr>
          <p:cNvPr id="1095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8133" y="1196752"/>
            <a:ext cx="2852397" cy="2086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47131" y="1691221"/>
            <a:ext cx="5544617" cy="1422762"/>
          </a:xfrm>
          <a:prstGeom prst="rect">
            <a:avLst/>
          </a:prstGeom>
        </p:spPr>
        <p:txBody>
          <a:bodyPr wrap="square">
            <a:spAutoFit/>
          </a:bodyPr>
          <a:lstStyle/>
          <a:p>
            <a:pPr marL="342900" indent="-342900">
              <a:lnSpc>
                <a:spcPct val="150000"/>
              </a:lnSpc>
              <a:spcBef>
                <a:spcPts val="600"/>
              </a:spcBef>
              <a:buFont typeface="Wingdings" panose="05000000000000000000" pitchFamily="2" charset="2"/>
              <a:buChar char="p"/>
            </a:pPr>
            <a:r>
              <a:rPr lang="zh-CN" altLang="en-US" sz="2000" dirty="0">
                <a:solidFill>
                  <a:srgbClr val="0000FF"/>
                </a:solidFill>
                <a:latin typeface="+mj-lt"/>
                <a:ea typeface="微软雅黑" panose="020B0503020204020204" pitchFamily="34" charset="-122"/>
              </a:rPr>
              <a:t>割</a:t>
            </a:r>
            <a:r>
              <a:rPr lang="zh-CN" altLang="en-US" sz="2000" dirty="0">
                <a:latin typeface="+mj-lt"/>
                <a:ea typeface="微软雅黑" panose="020B0503020204020204" pitchFamily="34" charset="-122"/>
              </a:rPr>
              <a:t>：设</a:t>
            </a:r>
            <a:r>
              <a:rPr lang="en-US" altLang="zh-CN" sz="2000" i="1" dirty="0">
                <a:latin typeface="+mj-lt"/>
                <a:ea typeface="微软雅黑" panose="020B0503020204020204" pitchFamily="34" charset="-122"/>
              </a:rPr>
              <a:t>C</a:t>
            </a:r>
            <a:r>
              <a:rPr lang="en-US" altLang="zh-CN" sz="2000" i="1" baseline="-25000" dirty="0">
                <a:latin typeface="+mj-lt"/>
                <a:ea typeface="微软雅黑" panose="020B0503020204020204" pitchFamily="34" charset="-122"/>
              </a:rPr>
              <a:t>i</a:t>
            </a:r>
            <a:r>
              <a:rPr lang="zh-CN" altLang="en-US" sz="2000" dirty="0">
                <a:latin typeface="+mj-lt"/>
                <a:ea typeface="微软雅黑" panose="020B0503020204020204" pitchFamily="34" charset="-122"/>
              </a:rPr>
              <a:t>为网络</a:t>
            </a:r>
            <a:r>
              <a:rPr lang="en-US" altLang="zh-CN" sz="2000" i="1" dirty="0">
                <a:latin typeface="+mj-lt"/>
                <a:ea typeface="微软雅黑" panose="020B0503020204020204" pitchFamily="34" charset="-122"/>
              </a:rPr>
              <a:t>N</a:t>
            </a:r>
            <a:r>
              <a:rPr lang="zh-CN" altLang="en-US" sz="2000" dirty="0">
                <a:latin typeface="+mj-lt"/>
                <a:ea typeface="微软雅黑" panose="020B0503020204020204" pitchFamily="34" charset="-122"/>
              </a:rPr>
              <a:t>中一些弧的集合，若从</a:t>
            </a:r>
            <a:r>
              <a:rPr lang="en-US" altLang="zh-CN" sz="2000" dirty="0">
                <a:latin typeface="+mj-lt"/>
                <a:ea typeface="微软雅黑" panose="020B0503020204020204" pitchFamily="34" charset="-122"/>
              </a:rPr>
              <a:t>N</a:t>
            </a:r>
            <a:r>
              <a:rPr lang="zh-CN" altLang="en-US" sz="2000" dirty="0">
                <a:latin typeface="+mj-lt"/>
                <a:ea typeface="微软雅黑" panose="020B0503020204020204" pitchFamily="34" charset="-122"/>
              </a:rPr>
              <a:t>中删去</a:t>
            </a:r>
            <a:r>
              <a:rPr lang="en-US" altLang="zh-CN" sz="2000" i="1" dirty="0">
                <a:latin typeface="+mj-lt"/>
                <a:ea typeface="微软雅黑" panose="020B0503020204020204" pitchFamily="34" charset="-122"/>
              </a:rPr>
              <a:t>C</a:t>
            </a:r>
            <a:r>
              <a:rPr lang="en-US" altLang="zh-CN" sz="2000" i="1" baseline="-25000" dirty="0">
                <a:latin typeface="+mj-lt"/>
                <a:ea typeface="微软雅黑" panose="020B0503020204020204" pitchFamily="34" charset="-122"/>
              </a:rPr>
              <a:t>i</a:t>
            </a:r>
            <a:r>
              <a:rPr lang="zh-CN" altLang="en-US" sz="2000" dirty="0">
                <a:latin typeface="+mj-lt"/>
                <a:ea typeface="微软雅黑" panose="020B0503020204020204" pitchFamily="34" charset="-122"/>
              </a:rPr>
              <a:t>中的所有弧能使得从源点</a:t>
            </a:r>
            <a:r>
              <a:rPr lang="en-US" altLang="zh-CN" sz="2000" i="1" dirty="0">
                <a:latin typeface="+mj-lt"/>
                <a:ea typeface="微软雅黑" panose="020B0503020204020204" pitchFamily="34" charset="-122"/>
              </a:rPr>
              <a:t>V</a:t>
            </a:r>
            <a:r>
              <a:rPr lang="en-US" altLang="zh-CN" sz="2000" baseline="-25000" dirty="0">
                <a:latin typeface="+mj-lt"/>
                <a:ea typeface="微软雅黑" panose="020B0503020204020204" pitchFamily="34" charset="-122"/>
              </a:rPr>
              <a:t>s</a:t>
            </a:r>
            <a:r>
              <a:rPr lang="zh-CN" altLang="en-US" sz="2000" dirty="0">
                <a:latin typeface="+mj-lt"/>
                <a:ea typeface="微软雅黑" panose="020B0503020204020204" pitchFamily="34" charset="-122"/>
              </a:rPr>
              <a:t>到汇点</a:t>
            </a:r>
            <a:r>
              <a:rPr lang="en-US" altLang="zh-CN" sz="2000" i="1" dirty="0">
                <a:latin typeface="+mj-lt"/>
                <a:ea typeface="微软雅黑" panose="020B0503020204020204" pitchFamily="34" charset="-122"/>
              </a:rPr>
              <a:t>V</a:t>
            </a:r>
            <a:r>
              <a:rPr lang="en-US" altLang="zh-CN" sz="2000" i="1" baseline="-25000" dirty="0">
                <a:latin typeface="+mj-lt"/>
                <a:ea typeface="微软雅黑" panose="020B0503020204020204" pitchFamily="34" charset="-122"/>
              </a:rPr>
              <a:t>t</a:t>
            </a:r>
            <a:r>
              <a:rPr lang="zh-CN" altLang="en-US" sz="2000" dirty="0">
                <a:latin typeface="+mj-lt"/>
                <a:ea typeface="微软雅黑" panose="020B0503020204020204" pitchFamily="34" charset="-122"/>
              </a:rPr>
              <a:t>的路集为空集时，称</a:t>
            </a:r>
            <a:r>
              <a:rPr lang="en-US" altLang="zh-CN" sz="2000" i="1" dirty="0">
                <a:latin typeface="+mj-lt"/>
                <a:ea typeface="微软雅黑" panose="020B0503020204020204" pitchFamily="34" charset="-122"/>
              </a:rPr>
              <a:t>C</a:t>
            </a:r>
            <a:r>
              <a:rPr lang="en-US" altLang="zh-CN" sz="2000" i="1" baseline="-25000" dirty="0">
                <a:latin typeface="+mj-lt"/>
                <a:ea typeface="微软雅黑" panose="020B0503020204020204" pitchFamily="34" charset="-122"/>
              </a:rPr>
              <a:t>i</a:t>
            </a:r>
            <a:r>
              <a:rPr lang="zh-CN" altLang="en-US" sz="2000" dirty="0">
                <a:latin typeface="+mj-lt"/>
                <a:ea typeface="微软雅黑" panose="020B0503020204020204" pitchFamily="34" charset="-122"/>
              </a:rPr>
              <a:t>为</a:t>
            </a:r>
            <a:r>
              <a:rPr lang="en-US" altLang="zh-CN" sz="2000" i="1" dirty="0">
                <a:latin typeface="+mj-lt"/>
                <a:ea typeface="微软雅黑" panose="020B0503020204020204" pitchFamily="34" charset="-122"/>
              </a:rPr>
              <a:t>V</a:t>
            </a:r>
            <a:r>
              <a:rPr lang="en-US" altLang="zh-CN" sz="2000" baseline="-25000" dirty="0">
                <a:latin typeface="+mj-lt"/>
                <a:ea typeface="微软雅黑" panose="020B0503020204020204" pitchFamily="34" charset="-122"/>
              </a:rPr>
              <a:t>s</a:t>
            </a:r>
            <a:r>
              <a:rPr lang="zh-CN" altLang="en-US" sz="2000" dirty="0">
                <a:latin typeface="+mj-lt"/>
                <a:ea typeface="微软雅黑" panose="020B0503020204020204" pitchFamily="34" charset="-122"/>
              </a:rPr>
              <a:t>和</a:t>
            </a:r>
            <a:r>
              <a:rPr lang="en-US" altLang="zh-CN" sz="2000" i="1" dirty="0">
                <a:latin typeface="+mj-lt"/>
                <a:ea typeface="微软雅黑" panose="020B0503020204020204" pitchFamily="34" charset="-122"/>
              </a:rPr>
              <a:t>V</a:t>
            </a:r>
            <a:r>
              <a:rPr lang="en-US" altLang="zh-CN" sz="2000" i="1" baseline="-25000" dirty="0">
                <a:latin typeface="+mj-lt"/>
                <a:ea typeface="微软雅黑" panose="020B0503020204020204" pitchFamily="34" charset="-122"/>
              </a:rPr>
              <a:t>t</a:t>
            </a:r>
            <a:r>
              <a:rPr lang="zh-CN" altLang="en-US" sz="2000" dirty="0">
                <a:latin typeface="+mj-lt"/>
                <a:ea typeface="微软雅黑" panose="020B0503020204020204" pitchFamily="34" charset="-122"/>
              </a:rPr>
              <a:t>间的一个割。</a:t>
            </a:r>
            <a:endParaRPr lang="en-US" altLang="zh-CN" sz="2000" dirty="0">
              <a:latin typeface="+mj-lt"/>
              <a:ea typeface="微软雅黑" panose="020B0503020204020204" pitchFamily="34" charset="-122"/>
            </a:endParaRPr>
          </a:p>
        </p:txBody>
      </p:sp>
      <p:sp>
        <p:nvSpPr>
          <p:cNvPr id="4" name="矩形 3"/>
          <p:cNvSpPr/>
          <p:nvPr/>
        </p:nvSpPr>
        <p:spPr>
          <a:xfrm>
            <a:off x="417966" y="3550950"/>
            <a:ext cx="8424105" cy="499432"/>
          </a:xfrm>
          <a:prstGeom prst="rect">
            <a:avLst/>
          </a:prstGeom>
        </p:spPr>
        <p:txBody>
          <a:bodyPr wrap="square">
            <a:spAutoFit/>
          </a:bodyPr>
          <a:lstStyle/>
          <a:p>
            <a:pPr marL="342900" indent="-342900">
              <a:lnSpc>
                <a:spcPct val="150000"/>
              </a:lnSpc>
              <a:spcBef>
                <a:spcPts val="600"/>
              </a:spcBef>
              <a:buFont typeface="Wingdings" panose="05000000000000000000" pitchFamily="2" charset="2"/>
              <a:buChar char="p"/>
            </a:pPr>
            <a:r>
              <a:rPr lang="zh-CN" altLang="en-US" sz="2000" dirty="0">
                <a:solidFill>
                  <a:srgbClr val="0000FF"/>
                </a:solidFill>
                <a:latin typeface="+mj-lt"/>
                <a:ea typeface="微软雅黑" panose="020B0503020204020204" pitchFamily="34" charset="-122"/>
              </a:rPr>
              <a:t>最小割</a:t>
            </a:r>
            <a:r>
              <a:rPr lang="zh-CN" altLang="en-US" sz="2000" dirty="0">
                <a:latin typeface="+mj-lt"/>
                <a:ea typeface="微软雅黑" panose="020B0503020204020204" pitchFamily="34" charset="-122"/>
              </a:rPr>
              <a:t>：图中所有的割中，</a:t>
            </a:r>
            <a:r>
              <a:rPr lang="zh-CN" altLang="en-US" sz="2000" dirty="0">
                <a:solidFill>
                  <a:srgbClr val="C00000"/>
                </a:solidFill>
                <a:latin typeface="+mj-lt"/>
                <a:ea typeface="微软雅黑" panose="020B0503020204020204" pitchFamily="34" charset="-122"/>
              </a:rPr>
              <a:t>边权值和最小</a:t>
            </a:r>
            <a:r>
              <a:rPr lang="zh-CN" altLang="en-US" sz="2000" dirty="0">
                <a:latin typeface="+mj-lt"/>
                <a:ea typeface="微软雅黑" panose="020B0503020204020204" pitchFamily="34" charset="-122"/>
              </a:rPr>
              <a:t>的割为最小割。</a:t>
            </a:r>
          </a:p>
        </p:txBody>
      </p:sp>
      <p:sp>
        <p:nvSpPr>
          <p:cNvPr id="6" name="矩形 5"/>
          <p:cNvSpPr/>
          <p:nvPr/>
        </p:nvSpPr>
        <p:spPr>
          <a:xfrm>
            <a:off x="381913" y="4437112"/>
            <a:ext cx="8424936" cy="1015663"/>
          </a:xfrm>
          <a:prstGeom prst="rect">
            <a:avLst/>
          </a:prstGeom>
        </p:spPr>
        <p:txBody>
          <a:bodyPr wrap="square">
            <a:spAutoFit/>
          </a:bodyPr>
          <a:lstStyle/>
          <a:p>
            <a:r>
              <a:rPr lang="zh-CN" altLang="en-US" sz="2000" dirty="0">
                <a:effectLst/>
                <a:latin typeface="+mj-lt"/>
                <a:ea typeface="微软雅黑" panose="020B0503020204020204" pitchFamily="34" charset="-122"/>
              </a:rPr>
              <a:t>如图中所示：如果要分开最左边的点和最右边的点，红绿两种割法都是可行的，但是红线跨过了三条线，绿线只跨过了两条。单从跨线数量上来论可以得出绿线这种切割方法更优的结论。</a:t>
            </a:r>
            <a:endParaRPr lang="zh-CN" altLang="en-US" sz="2000" dirty="0">
              <a:latin typeface="+mj-lt"/>
              <a:ea typeface="微软雅黑" panose="020B0503020204020204" pitchFamily="34" charset="-122"/>
            </a:endParaRPr>
          </a:p>
        </p:txBody>
      </p:sp>
      <p:sp>
        <p:nvSpPr>
          <p:cNvPr id="12" name="矩形 11"/>
          <p:cNvSpPr/>
          <p:nvPr/>
        </p:nvSpPr>
        <p:spPr>
          <a:xfrm>
            <a:off x="467544" y="5877272"/>
            <a:ext cx="7416825" cy="499432"/>
          </a:xfrm>
          <a:prstGeom prst="rect">
            <a:avLst/>
          </a:prstGeom>
        </p:spPr>
        <p:txBody>
          <a:bodyPr wrap="square">
            <a:spAutoFit/>
          </a:bodyPr>
          <a:lstStyle/>
          <a:p>
            <a:pPr marL="342900" indent="-342900">
              <a:lnSpc>
                <a:spcPct val="150000"/>
              </a:lnSpc>
              <a:spcBef>
                <a:spcPts val="600"/>
              </a:spcBef>
              <a:buFont typeface="Wingdings" panose="05000000000000000000" pitchFamily="2" charset="2"/>
              <a:buChar char="p"/>
            </a:pPr>
            <a:r>
              <a:rPr lang="zh-CN" altLang="en-US" sz="2000" dirty="0">
                <a:solidFill>
                  <a:srgbClr val="0000FF"/>
                </a:solidFill>
                <a:latin typeface="+mj-lt"/>
                <a:ea typeface="微软雅黑" panose="020B0503020204020204" pitchFamily="34" charset="-122"/>
              </a:rPr>
              <a:t>最小割求取问题是优化计算问题</a:t>
            </a:r>
            <a:r>
              <a:rPr lang="zh-CN" altLang="en-US" sz="2000" dirty="0">
                <a:latin typeface="+mj-lt"/>
                <a:ea typeface="微软雅黑" panose="020B0503020204020204" pitchFamily="34" charset="-122"/>
              </a:rPr>
              <a:t>。</a:t>
            </a:r>
            <a:endParaRPr lang="en-US" altLang="zh-CN" sz="2000" dirty="0">
              <a:latin typeface="+mj-lt"/>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7347B80C-AA43-4929-B396-1C9CA25DAE9E}" type="slidenum">
              <a:rPr lang="en-US" altLang="zh-CN" smtClean="0"/>
              <a:pPr/>
              <a:t>48</a:t>
            </a:fld>
            <a:r>
              <a:rPr lang="en-US" altLang="zh-CN"/>
              <a:t>/92</a:t>
            </a:r>
          </a:p>
        </p:txBody>
      </p:sp>
    </p:spTree>
    <p:extLst>
      <p:ext uri="{BB962C8B-B14F-4D97-AF65-F5344CB8AC3E}">
        <p14:creationId xmlns:p14="http://schemas.microsoft.com/office/powerpoint/2010/main" val="3718198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6"/>
          <p:cNvSpPr>
            <a:spLocks noChangeArrowheads="1"/>
          </p:cNvSpPr>
          <p:nvPr/>
        </p:nvSpPr>
        <p:spPr bwMode="auto">
          <a:xfrm>
            <a:off x="17633" y="786770"/>
            <a:ext cx="9126801" cy="461665"/>
          </a:xfrm>
          <a:prstGeom prst="rect">
            <a:avLst/>
          </a:prstGeom>
        </p:spPr>
        <p:txBody>
          <a:bodyPr wrap="square">
            <a:spAutoFit/>
          </a:bodyPr>
          <a:lstStyle/>
          <a:p>
            <a:pPr marL="342900" indent="-342900">
              <a:buFont typeface="Wingdings" panose="05000000000000000000" pitchFamily="2" charset="2"/>
              <a:buChar char="n"/>
            </a:pPr>
            <a:r>
              <a:rPr lang="zh-CN" altLang="en-US" sz="2400">
                <a:solidFill>
                  <a:schemeClr val="tx1"/>
                </a:solidFill>
                <a:latin typeface="微软雅黑" panose="020B0503020204020204" pitchFamily="34" charset="-122"/>
                <a:ea typeface="微软雅黑" panose="020B0503020204020204" pitchFamily="34" charset="-122"/>
              </a:rPr>
              <a:t>最小割法</a:t>
            </a:r>
            <a:endParaRPr lang="en-US" altLang="zh-CN" sz="2400">
              <a:solidFill>
                <a:schemeClr val="tx1"/>
              </a:solidFill>
              <a:latin typeface="微软雅黑" panose="020B0503020204020204" pitchFamily="34" charset="-122"/>
              <a:ea typeface="微软雅黑" panose="020B0503020204020204" pitchFamily="34" charset="-122"/>
            </a:endParaRPr>
          </a:p>
        </p:txBody>
      </p:sp>
      <p:grpSp>
        <p:nvGrpSpPr>
          <p:cNvPr id="21" name="Group 3"/>
          <p:cNvGrpSpPr>
            <a:grpSpLocks/>
          </p:cNvGrpSpPr>
          <p:nvPr/>
        </p:nvGrpSpPr>
        <p:grpSpPr bwMode="auto">
          <a:xfrm>
            <a:off x="112075" y="44624"/>
            <a:ext cx="9035889" cy="647700"/>
            <a:chOff x="113" y="119"/>
            <a:chExt cx="5578" cy="408"/>
          </a:xfrm>
        </p:grpSpPr>
        <p:sp>
          <p:nvSpPr>
            <p:cNvPr id="22"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五、点云分割</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3"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pic>
        <p:nvPicPr>
          <p:cNvPr id="1218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340768"/>
            <a:ext cx="6635973" cy="5186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7347B80C-AA43-4929-B396-1C9CA25DAE9E}" type="slidenum">
              <a:rPr lang="en-US" altLang="zh-CN" smtClean="0"/>
              <a:pPr/>
              <a:t>49</a:t>
            </a:fld>
            <a:r>
              <a:rPr lang="en-US" altLang="zh-CN"/>
              <a:t>/92</a:t>
            </a:r>
          </a:p>
        </p:txBody>
      </p:sp>
    </p:spTree>
    <p:extLst>
      <p:ext uri="{BB962C8B-B14F-4D97-AF65-F5344CB8AC3E}">
        <p14:creationId xmlns:p14="http://schemas.microsoft.com/office/powerpoint/2010/main" val="409671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1858"/>
                                        </p:tgtEl>
                                        <p:attrNameLst>
                                          <p:attrName>style.visibility</p:attrName>
                                        </p:attrNameLst>
                                      </p:cBhvr>
                                      <p:to>
                                        <p:strVal val="visible"/>
                                      </p:to>
                                    </p:set>
                                    <p:animEffect transition="in" filter="barn(inVertical)">
                                      <p:cBhvr>
                                        <p:cTn id="7" dur="500"/>
                                        <p:tgtEl>
                                          <p:spTgt spid="121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4" name="Picture 4" descr="https://gss2.bdstatic.com/-fo3dSag_xI4khGkpoWK1HF6hhy/baike/c0%3Dbaike80%2C5%2C5%2C80%2C26/sign=3e9275054334970a537e187df4a3baad/a8014c086e061d959c3a8a1279f40ad162d9ca9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363" y="2420888"/>
            <a:ext cx="3508721" cy="25789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3" name="Group 3"/>
          <p:cNvGrpSpPr>
            <a:grpSpLocks/>
          </p:cNvGrpSpPr>
          <p:nvPr/>
        </p:nvGrpSpPr>
        <p:grpSpPr bwMode="auto">
          <a:xfrm>
            <a:off x="112075" y="44624"/>
            <a:ext cx="9035889" cy="647700"/>
            <a:chOff x="113" y="119"/>
            <a:chExt cx="5578" cy="408"/>
          </a:xfrm>
        </p:grpSpPr>
        <p:sp>
          <p:nvSpPr>
            <p:cNvPr id="35"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二、点云滤波</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36"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15" name="矩形 14"/>
          <p:cNvSpPr/>
          <p:nvPr/>
        </p:nvSpPr>
        <p:spPr>
          <a:xfrm>
            <a:off x="251520" y="1333217"/>
            <a:ext cx="8713560" cy="1015663"/>
          </a:xfrm>
          <a:prstGeom prst="rect">
            <a:avLst/>
          </a:prstGeom>
        </p:spPr>
        <p:txBody>
          <a:bodyPr wrap="square">
            <a:spAutoFit/>
          </a:bodyPr>
          <a:lstStyle/>
          <a:p>
            <a:pPr>
              <a:lnSpc>
                <a:spcPct val="150000"/>
              </a:lnSpc>
            </a:pPr>
            <a:r>
              <a:rPr lang="zh-CN" altLang="en-US" sz="2000" dirty="0">
                <a:solidFill>
                  <a:srgbClr val="0000FF"/>
                </a:solidFill>
                <a:latin typeface="微软雅黑" panose="020B0503020204020204" pitchFamily="34" charset="-122"/>
                <a:ea typeface="微软雅黑" panose="020B0503020204020204" pitchFamily="34" charset="-122"/>
              </a:rPr>
              <a:t>目的：</a:t>
            </a:r>
            <a:r>
              <a:rPr lang="zh-CN" altLang="en-US" sz="2000" dirty="0">
                <a:solidFill>
                  <a:schemeClr val="tx1"/>
                </a:solidFill>
                <a:latin typeface="微软雅黑" panose="020B0503020204020204" pitchFamily="34" charset="-122"/>
                <a:ea typeface="微软雅黑" panose="020B0503020204020204" pitchFamily="34" charset="-122"/>
              </a:rPr>
              <a:t>通过机载激光雷达快速获取高精度三维地理数据，对这些点云数据进行滤波过程就是将</a:t>
            </a:r>
            <a:r>
              <a:rPr lang="en-US" altLang="zh-CN" sz="2000" dirty="0">
                <a:solidFill>
                  <a:schemeClr val="tx1"/>
                </a:solidFill>
                <a:latin typeface="微软雅黑" panose="020B0503020204020204" pitchFamily="34" charset="-122"/>
                <a:ea typeface="微软雅黑" panose="020B0503020204020204" pitchFamily="34" charset="-122"/>
              </a:rPr>
              <a:t>LIDAR</a:t>
            </a:r>
            <a:r>
              <a:rPr lang="zh-CN" altLang="en-US" sz="2000" dirty="0">
                <a:solidFill>
                  <a:schemeClr val="tx1"/>
                </a:solidFill>
                <a:latin typeface="微软雅黑" panose="020B0503020204020204" pitchFamily="34" charset="-122"/>
                <a:ea typeface="微软雅黑" panose="020B0503020204020204" pitchFamily="34" charset="-122"/>
              </a:rPr>
              <a:t>点云数据中的</a:t>
            </a:r>
            <a:r>
              <a:rPr lang="zh-CN" altLang="en-US" sz="2000" dirty="0">
                <a:solidFill>
                  <a:srgbClr val="C00000"/>
                </a:solidFill>
                <a:latin typeface="微软雅黑" panose="020B0503020204020204" pitchFamily="34" charset="-122"/>
                <a:ea typeface="微软雅黑" panose="020B0503020204020204" pitchFamily="34" charset="-122"/>
              </a:rPr>
              <a:t>地面点和非地面点进行分离</a:t>
            </a:r>
            <a:r>
              <a:rPr lang="zh-CN" altLang="en-US" sz="2000" dirty="0">
                <a:solidFill>
                  <a:schemeClr val="tx1"/>
                </a:solidFill>
                <a:latin typeface="微软雅黑" panose="020B0503020204020204" pitchFamily="34" charset="-122"/>
                <a:ea typeface="微软雅黑" panose="020B0503020204020204" pitchFamily="34" charset="-122"/>
              </a:rPr>
              <a:t>的过程。</a:t>
            </a:r>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p:txBody>
      </p:sp>
      <p:pic>
        <p:nvPicPr>
          <p:cNvPr id="819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260" y="2452899"/>
            <a:ext cx="2232248" cy="2665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右箭头 5"/>
          <p:cNvSpPr/>
          <p:nvPr/>
        </p:nvSpPr>
        <p:spPr bwMode="auto">
          <a:xfrm>
            <a:off x="3059832" y="3687962"/>
            <a:ext cx="1855580" cy="590810"/>
          </a:xfrm>
          <a:prstGeom prst="rightArrow">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17" name="矩形 16"/>
          <p:cNvSpPr/>
          <p:nvPr/>
        </p:nvSpPr>
        <p:spPr>
          <a:xfrm>
            <a:off x="215220" y="5733256"/>
            <a:ext cx="8713560" cy="810478"/>
          </a:xfrm>
          <a:prstGeom prst="rect">
            <a:avLst/>
          </a:prstGeom>
        </p:spPr>
        <p:txBody>
          <a:bodyPr wrap="square">
            <a:spAutoFit/>
          </a:bodyPr>
          <a:lstStyle/>
          <a:p>
            <a:pPr>
              <a:lnSpc>
                <a:spcPts val="2800"/>
              </a:lnSpc>
            </a:pPr>
            <a:r>
              <a:rPr lang="zh-CN" altLang="en-US" sz="2000" dirty="0">
                <a:solidFill>
                  <a:srgbClr val="0000FF"/>
                </a:solidFill>
                <a:latin typeface="微软雅黑" panose="020B0503020204020204" pitchFamily="34" charset="-122"/>
                <a:ea typeface="微软雅黑" panose="020B0503020204020204" pitchFamily="34" charset="-122"/>
              </a:rPr>
              <a:t>数字高程模型（</a:t>
            </a:r>
            <a:r>
              <a:rPr lang="en-US" altLang="zh-CN" sz="2000" dirty="0">
                <a:solidFill>
                  <a:srgbClr val="0000FF"/>
                </a:solidFill>
                <a:latin typeface="微软雅黑" panose="020B0503020204020204" pitchFamily="34" charset="-122"/>
                <a:ea typeface="微软雅黑" panose="020B0503020204020204" pitchFamily="34" charset="-122"/>
              </a:rPr>
              <a:t>DEM</a:t>
            </a:r>
            <a:r>
              <a:rPr lang="zh-CN" altLang="en-US" sz="2000" dirty="0">
                <a:solidFill>
                  <a:srgbClr val="0000FF"/>
                </a:solidFill>
                <a:latin typeface="微软雅黑" panose="020B0503020204020204" pitchFamily="34" charset="-122"/>
                <a:ea typeface="微软雅黑" panose="020B0503020204020204" pitchFamily="34" charset="-122"/>
              </a:rPr>
              <a:t>：</a:t>
            </a:r>
            <a:r>
              <a:rPr lang="en-US" altLang="zh-CN" sz="2000" dirty="0">
                <a:solidFill>
                  <a:srgbClr val="0000FF"/>
                </a:solidFill>
                <a:latin typeface="微软雅黑" panose="020B0503020204020204" pitchFamily="34" charset="-122"/>
                <a:ea typeface="微软雅黑" panose="020B0503020204020204" pitchFamily="34" charset="-122"/>
              </a:rPr>
              <a:t>Digital Elevation Model</a:t>
            </a:r>
            <a:r>
              <a:rPr lang="zh-CN" altLang="en-US" sz="2000" dirty="0">
                <a:solidFill>
                  <a:srgbClr val="0000FF"/>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地面地形的数字化模拟，是用一组有序数值阵列形式表示地面高程的一种实体地面模型。</a:t>
            </a:r>
            <a:endParaRPr lang="en-US" altLang="zh-CN" sz="2000" dirty="0">
              <a:latin typeface="微软雅黑" panose="020B0503020204020204" pitchFamily="34" charset="-122"/>
              <a:ea typeface="微软雅黑" panose="020B0503020204020204" pitchFamily="34" charset="-122"/>
            </a:endParaRPr>
          </a:p>
        </p:txBody>
      </p:sp>
      <p:sp>
        <p:nvSpPr>
          <p:cNvPr id="21" name="矩形 20"/>
          <p:cNvSpPr/>
          <p:nvPr/>
        </p:nvSpPr>
        <p:spPr>
          <a:xfrm>
            <a:off x="56286" y="807095"/>
            <a:ext cx="6336703"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2.1 </a:t>
            </a:r>
            <a:r>
              <a:rPr lang="zh-CN" altLang="en-US" sz="2400">
                <a:solidFill>
                  <a:schemeClr val="tx1"/>
                </a:solidFill>
                <a:latin typeface="微软雅黑" panose="020B0503020204020204" pitchFamily="34" charset="-122"/>
                <a:ea typeface="微软雅黑" panose="020B0503020204020204" pitchFamily="34" charset="-122"/>
              </a:rPr>
              <a:t>面向地形构建的</a:t>
            </a:r>
            <a:r>
              <a:rPr lang="en-US" altLang="zh-CN" sz="2400">
                <a:solidFill>
                  <a:schemeClr val="tx1"/>
                </a:solidFill>
                <a:latin typeface="微软雅黑" panose="020B0503020204020204" pitchFamily="34" charset="-122"/>
                <a:ea typeface="微软雅黑" panose="020B0503020204020204" pitchFamily="34" charset="-122"/>
              </a:rPr>
              <a:t>LIDAR</a:t>
            </a:r>
            <a:r>
              <a:rPr lang="zh-CN" altLang="en-US" sz="2400">
                <a:solidFill>
                  <a:schemeClr val="tx1"/>
                </a:solidFill>
                <a:latin typeface="微软雅黑" panose="020B0503020204020204" pitchFamily="34" charset="-122"/>
                <a:ea typeface="微软雅黑" panose="020B0503020204020204" pitchFamily="34" charset="-122"/>
              </a:rPr>
              <a:t>点云数据滤波</a:t>
            </a:r>
            <a:endParaRPr lang="en-US" altLang="zh-CN" sz="2400">
              <a:solidFill>
                <a:schemeClr val="tx1"/>
              </a:solidFill>
              <a:latin typeface="微软雅黑" panose="020B0503020204020204" pitchFamily="34" charset="-122"/>
              <a:ea typeface="微软雅黑" panose="020B0503020204020204" pitchFamily="34" charset="-122"/>
            </a:endParaRPr>
          </a:p>
        </p:txBody>
      </p:sp>
      <p:pic>
        <p:nvPicPr>
          <p:cNvPr id="819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8513" y="2498601"/>
            <a:ext cx="2466975"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7347B80C-AA43-4929-B396-1C9CA25DAE9E}" type="slidenum">
              <a:rPr lang="en-US" altLang="zh-CN" smtClean="0"/>
              <a:pPr/>
              <a:t>5</a:t>
            </a:fld>
            <a:r>
              <a:rPr lang="en-US" altLang="zh-CN"/>
              <a:t>/92</a:t>
            </a:r>
          </a:p>
        </p:txBody>
      </p:sp>
      <p:sp>
        <p:nvSpPr>
          <p:cNvPr id="2" name="TextBox 1"/>
          <p:cNvSpPr txBox="1"/>
          <p:nvPr/>
        </p:nvSpPr>
        <p:spPr>
          <a:xfrm>
            <a:off x="528496" y="5147900"/>
            <a:ext cx="2459328" cy="369332"/>
          </a:xfrm>
          <a:prstGeom prst="rect">
            <a:avLst/>
          </a:prstGeom>
          <a:noFill/>
        </p:spPr>
        <p:txBody>
          <a:bodyPr wrap="none" rtlCol="0">
            <a:spAutoFit/>
          </a:bodyPr>
          <a:lstStyle/>
          <a:p>
            <a:r>
              <a:rPr lang="zh-CN" altLang="en-US" sz="1800">
                <a:solidFill>
                  <a:srgbClr val="C00000"/>
                </a:solidFill>
                <a:latin typeface="微软雅黑" panose="020B0503020204020204" pitchFamily="34" charset="-122"/>
                <a:ea typeface="微软雅黑" panose="020B0503020204020204" pitchFamily="34" charset="-122"/>
              </a:rPr>
              <a:t>机载</a:t>
            </a:r>
            <a:r>
              <a:rPr lang="en-US" altLang="zh-CN" sz="1800">
                <a:solidFill>
                  <a:srgbClr val="C00000"/>
                </a:solidFill>
                <a:latin typeface="微软雅黑" panose="020B0503020204020204" pitchFamily="34" charset="-122"/>
                <a:ea typeface="微软雅黑" panose="020B0503020204020204" pitchFamily="34" charset="-122"/>
              </a:rPr>
              <a:t>Lidar+GPS+INS</a:t>
            </a:r>
            <a:endParaRPr lang="zh-CN" altLang="en-US" sz="180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41479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6"/>
          <p:cNvSpPr>
            <a:spLocks noChangeArrowheads="1"/>
          </p:cNvSpPr>
          <p:nvPr/>
        </p:nvSpPr>
        <p:spPr bwMode="auto">
          <a:xfrm>
            <a:off x="17633" y="879103"/>
            <a:ext cx="9126801" cy="461665"/>
          </a:xfrm>
          <a:prstGeom prst="rect">
            <a:avLst/>
          </a:prstGeom>
        </p:spPr>
        <p:txBody>
          <a:bodyPr wrap="square">
            <a:spAutoFit/>
          </a:bodyPr>
          <a:lstStyle/>
          <a:p>
            <a:pPr marL="342900" indent="-342900">
              <a:buFont typeface="Wingdings" panose="05000000000000000000" pitchFamily="2" charset="2"/>
              <a:buChar char="n"/>
            </a:pPr>
            <a:r>
              <a:rPr lang="zh-CN" altLang="en-US" sz="2400">
                <a:solidFill>
                  <a:schemeClr val="tx1"/>
                </a:solidFill>
                <a:latin typeface="微软雅黑" panose="020B0503020204020204" pitchFamily="34" charset="-122"/>
                <a:ea typeface="微软雅黑" panose="020B0503020204020204" pitchFamily="34" charset="-122"/>
              </a:rPr>
              <a:t>基于超体聚类的点云分割</a:t>
            </a:r>
            <a:endParaRPr lang="en-US" altLang="zh-CN" sz="2400">
              <a:solidFill>
                <a:schemeClr val="tx1"/>
              </a:solidFill>
              <a:latin typeface="微软雅黑" panose="020B0503020204020204" pitchFamily="34" charset="-122"/>
              <a:ea typeface="微软雅黑" panose="020B0503020204020204" pitchFamily="34" charset="-122"/>
            </a:endParaRPr>
          </a:p>
        </p:txBody>
      </p:sp>
      <p:grpSp>
        <p:nvGrpSpPr>
          <p:cNvPr id="21" name="Group 3"/>
          <p:cNvGrpSpPr>
            <a:grpSpLocks/>
          </p:cNvGrpSpPr>
          <p:nvPr/>
        </p:nvGrpSpPr>
        <p:grpSpPr bwMode="auto">
          <a:xfrm>
            <a:off x="112075" y="44624"/>
            <a:ext cx="9035889" cy="647700"/>
            <a:chOff x="113" y="119"/>
            <a:chExt cx="5578" cy="408"/>
          </a:xfrm>
        </p:grpSpPr>
        <p:sp>
          <p:nvSpPr>
            <p:cNvPr id="22"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五、点云分割</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3"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2" name="矩形 1"/>
          <p:cNvSpPr/>
          <p:nvPr/>
        </p:nvSpPr>
        <p:spPr>
          <a:xfrm>
            <a:off x="87774" y="1373213"/>
            <a:ext cx="8968452" cy="1477328"/>
          </a:xfrm>
          <a:prstGeom prst="rect">
            <a:avLst/>
          </a:prstGeom>
        </p:spPr>
        <p:txBody>
          <a:bodyPr wrap="square">
            <a:spAutoFit/>
          </a:bodyPr>
          <a:lstStyle/>
          <a:p>
            <a:pPr>
              <a:lnSpc>
                <a:spcPct val="150000"/>
              </a:lnSpc>
              <a:spcBef>
                <a:spcPts val="600"/>
              </a:spcBef>
            </a:pPr>
            <a:r>
              <a:rPr lang="zh-CN" altLang="en-US" sz="2000" dirty="0">
                <a:solidFill>
                  <a:srgbClr val="0000FF"/>
                </a:solidFill>
                <a:latin typeface="微软雅黑" panose="020B0503020204020204" pitchFamily="34" charset="-122"/>
                <a:ea typeface="微软雅黑" panose="020B0503020204020204" pitchFamily="34" charset="-122"/>
              </a:rPr>
              <a:t>      基本原理：</a:t>
            </a:r>
            <a:r>
              <a:rPr lang="zh-CN" altLang="en-US" sz="2000" dirty="0">
                <a:solidFill>
                  <a:schemeClr val="tx1"/>
                </a:solidFill>
                <a:latin typeface="微软雅黑" panose="020B0503020204020204" pitchFamily="34" charset="-122"/>
                <a:ea typeface="微软雅黑" panose="020B0503020204020204" pitchFamily="34" charset="-122"/>
              </a:rPr>
              <a:t>超体聚类实际上是一种特殊的</a:t>
            </a:r>
            <a:r>
              <a:rPr lang="zh-CN" altLang="en-US" sz="2000" dirty="0">
                <a:solidFill>
                  <a:srgbClr val="C00000"/>
                </a:solidFill>
                <a:latin typeface="微软雅黑" panose="020B0503020204020204" pitchFamily="34" charset="-122"/>
                <a:ea typeface="微软雅黑" panose="020B0503020204020204" pitchFamily="34" charset="-122"/>
              </a:rPr>
              <a:t>区域生长算法</a:t>
            </a:r>
            <a:r>
              <a:rPr lang="zh-CN" altLang="en-US" sz="2000" dirty="0">
                <a:solidFill>
                  <a:schemeClr val="tx1"/>
                </a:solidFill>
                <a:latin typeface="微软雅黑" panose="020B0503020204020204" pitchFamily="34" charset="-122"/>
                <a:ea typeface="微软雅黑" panose="020B0503020204020204" pitchFamily="34" charset="-122"/>
              </a:rPr>
              <a:t>，其过程与盐溶液过饱和状态下的多晶核结晶类似，首先需要规律的布置区域生长“</a:t>
            </a:r>
            <a:r>
              <a:rPr lang="zh-CN" altLang="en-US" sz="2000" dirty="0">
                <a:solidFill>
                  <a:srgbClr val="C00000"/>
                </a:solidFill>
                <a:latin typeface="微软雅黑" panose="020B0503020204020204" pitchFamily="34" charset="-122"/>
                <a:ea typeface="微软雅黑" panose="020B0503020204020204" pitchFamily="34" charset="-122"/>
              </a:rPr>
              <a:t>晶核</a:t>
            </a:r>
            <a:r>
              <a:rPr lang="en-US" altLang="zh-CN" sz="2000" dirty="0">
                <a:solidFill>
                  <a:srgbClr val="C00000"/>
                </a:solidFill>
                <a:latin typeface="微软雅黑" panose="020B0503020204020204" pitchFamily="34" charset="-122"/>
                <a:ea typeface="微软雅黑" panose="020B0503020204020204" pitchFamily="34" charset="-122"/>
              </a:rPr>
              <a:t>(seed)</a:t>
            </a:r>
            <a:r>
              <a:rPr lang="zh-CN" altLang="en-US" sz="2000" dirty="0">
                <a:solidFill>
                  <a:schemeClr val="tx1"/>
                </a:solidFill>
                <a:latin typeface="微软雅黑" panose="020B0503020204020204" pitchFamily="34" charset="-122"/>
                <a:ea typeface="微软雅黑" panose="020B0503020204020204" pitchFamily="34" charset="-122"/>
              </a:rPr>
              <a:t>”，所有</a:t>
            </a:r>
            <a:r>
              <a:rPr lang="zh-CN" altLang="en-US" sz="2000" dirty="0">
                <a:solidFill>
                  <a:srgbClr val="C00000"/>
                </a:solidFill>
                <a:latin typeface="微软雅黑" panose="020B0503020204020204" pitchFamily="34" charset="-122"/>
                <a:ea typeface="微软雅黑" panose="020B0503020204020204" pitchFamily="34" charset="-122"/>
              </a:rPr>
              <a:t>晶核同时开始生长</a:t>
            </a:r>
            <a:r>
              <a:rPr lang="zh-CN" altLang="en-US" sz="2000" dirty="0">
                <a:solidFill>
                  <a:schemeClr val="tx1"/>
                </a:solidFill>
                <a:latin typeface="微软雅黑" panose="020B0503020204020204" pitchFamily="34" charset="-122"/>
                <a:ea typeface="微软雅黑" panose="020B0503020204020204" pitchFamily="34" charset="-122"/>
              </a:rPr>
              <a:t>，最终填满整个空间，使物质具有晶体结构。 </a:t>
            </a:r>
            <a:endParaRPr lang="en-US" altLang="zh-CN" sz="2000" dirty="0">
              <a:solidFill>
                <a:schemeClr val="tx1"/>
              </a:solidFill>
              <a:latin typeface="微软雅黑" panose="020B0503020204020204" pitchFamily="34" charset="-122"/>
              <a:ea typeface="微软雅黑" panose="020B0503020204020204" pitchFamily="34" charset="-122"/>
            </a:endParaRPr>
          </a:p>
        </p:txBody>
      </p:sp>
      <p:pic>
        <p:nvPicPr>
          <p:cNvPr id="126981" name="Picture 5" descr="http://pointclouds.org/documentation/tutorials/_images/supervoxel_clustering_parameters.jpg?_=50139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03" y="2852936"/>
            <a:ext cx="5602091" cy="381642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6084168" y="3099154"/>
            <a:ext cx="2912868" cy="3323987"/>
          </a:xfrm>
          <a:prstGeom prst="rect">
            <a:avLst/>
          </a:prstGeom>
        </p:spPr>
        <p:txBody>
          <a:bodyPr wrap="square">
            <a:spAutoFit/>
          </a:bodyPr>
          <a:lstStyle/>
          <a:p>
            <a:pPr>
              <a:lnSpc>
                <a:spcPct val="150000"/>
              </a:lnSpc>
              <a:spcBef>
                <a:spcPts val="600"/>
              </a:spcBef>
            </a:pPr>
            <a:r>
              <a:rPr lang="zh-CN" altLang="en-US" sz="2000" dirty="0">
                <a:solidFill>
                  <a:schemeClr val="tx1"/>
                </a:solidFill>
                <a:latin typeface="Cambria" panose="02040503050406030204" pitchFamily="18" charset="0"/>
                <a:ea typeface="隶书" panose="02010509060101010101" pitchFamily="49" charset="-122"/>
              </a:rPr>
              <a:t>晶核在空间中实际上是均匀分布的，需要指定</a:t>
            </a:r>
            <a:r>
              <a:rPr lang="zh-CN" altLang="en-US" sz="2000" dirty="0">
                <a:solidFill>
                  <a:srgbClr val="C00000"/>
                </a:solidFill>
                <a:latin typeface="Cambria" panose="02040503050406030204" pitchFamily="18" charset="0"/>
                <a:ea typeface="隶书" panose="02010509060101010101" pitchFamily="49" charset="-122"/>
              </a:rPr>
              <a:t>晶核距离</a:t>
            </a:r>
            <a:r>
              <a:rPr lang="zh-CN" altLang="en-US" sz="2000" dirty="0">
                <a:solidFill>
                  <a:schemeClr val="tx1"/>
                </a:solidFill>
                <a:latin typeface="Cambria" panose="02040503050406030204" pitchFamily="18" charset="0"/>
                <a:ea typeface="隶书" panose="02010509060101010101" pitchFamily="49" charset="-122"/>
              </a:rPr>
              <a:t>（</a:t>
            </a:r>
            <a:r>
              <a:rPr lang="en-US" altLang="zh-CN" sz="2000" dirty="0" err="1">
                <a:solidFill>
                  <a:schemeClr val="tx1"/>
                </a:solidFill>
                <a:latin typeface="Cambria" panose="02040503050406030204" pitchFamily="18" charset="0"/>
                <a:ea typeface="隶书" panose="02010509060101010101" pitchFamily="49" charset="-122"/>
              </a:rPr>
              <a:t>Rseed</a:t>
            </a:r>
            <a:r>
              <a:rPr lang="en-US" altLang="zh-CN" sz="2000" dirty="0">
                <a:solidFill>
                  <a:schemeClr val="tx1"/>
                </a:solidFill>
                <a:latin typeface="Cambria" panose="02040503050406030204" pitchFamily="18" charset="0"/>
                <a:ea typeface="隶书" panose="02010509060101010101" pitchFamily="49" charset="-122"/>
              </a:rPr>
              <a:t>)</a:t>
            </a:r>
            <a:r>
              <a:rPr lang="zh-CN" altLang="en-US" sz="2000" dirty="0">
                <a:solidFill>
                  <a:schemeClr val="tx1"/>
                </a:solidFill>
                <a:latin typeface="Cambria" panose="02040503050406030204" pitchFamily="18" charset="0"/>
                <a:ea typeface="隶书" panose="02010509060101010101" pitchFamily="49" charset="-122"/>
              </a:rPr>
              <a:t>和</a:t>
            </a:r>
            <a:r>
              <a:rPr lang="zh-CN" altLang="en-US" sz="2000" dirty="0">
                <a:solidFill>
                  <a:srgbClr val="C00000"/>
                </a:solidFill>
                <a:latin typeface="Cambria" panose="02040503050406030204" pitchFamily="18" charset="0"/>
                <a:ea typeface="隶书" panose="02010509060101010101" pitchFamily="49" charset="-122"/>
              </a:rPr>
              <a:t>晶核尺寸</a:t>
            </a:r>
            <a:r>
              <a:rPr lang="en-US" altLang="zh-CN" sz="2000" dirty="0">
                <a:solidFill>
                  <a:schemeClr val="tx1"/>
                </a:solidFill>
                <a:latin typeface="Cambria" panose="02040503050406030204" pitchFamily="18" charset="0"/>
                <a:ea typeface="隶书" panose="02010509060101010101" pitchFamily="49" charset="-122"/>
              </a:rPr>
              <a:t>(</a:t>
            </a:r>
            <a:r>
              <a:rPr lang="en-US" altLang="zh-CN" sz="2000" dirty="0" err="1">
                <a:solidFill>
                  <a:schemeClr val="tx1"/>
                </a:solidFill>
                <a:latin typeface="Cambria" panose="02040503050406030204" pitchFamily="18" charset="0"/>
                <a:ea typeface="隶书" panose="02010509060101010101" pitchFamily="49" charset="-122"/>
              </a:rPr>
              <a:t>Rvoxel</a:t>
            </a:r>
            <a:r>
              <a:rPr lang="en-US" altLang="zh-CN" sz="2000" dirty="0">
                <a:solidFill>
                  <a:schemeClr val="tx1"/>
                </a:solidFill>
                <a:latin typeface="Cambria" panose="02040503050406030204" pitchFamily="18" charset="0"/>
                <a:ea typeface="隶书" panose="02010509060101010101" pitchFamily="49" charset="-122"/>
              </a:rPr>
              <a:t>)</a:t>
            </a:r>
            <a:r>
              <a:rPr lang="zh-CN" altLang="en-US" sz="2000" dirty="0">
                <a:solidFill>
                  <a:schemeClr val="tx1"/>
                </a:solidFill>
                <a:latin typeface="Cambria" panose="02040503050406030204" pitchFamily="18" charset="0"/>
                <a:ea typeface="隶书" panose="02010509060101010101" pitchFamily="49" charset="-122"/>
              </a:rPr>
              <a:t>，以及</a:t>
            </a:r>
            <a:r>
              <a:rPr lang="zh-CN" altLang="en-US" sz="2000" dirty="0">
                <a:solidFill>
                  <a:srgbClr val="C00000"/>
                </a:solidFill>
                <a:latin typeface="Cambria" panose="02040503050406030204" pitchFamily="18" charset="0"/>
                <a:ea typeface="隶书" panose="02010509060101010101" pitchFamily="49" charset="-122"/>
              </a:rPr>
              <a:t>最小晶粒</a:t>
            </a:r>
            <a:r>
              <a:rPr lang="en-US" altLang="zh-CN" sz="2000" dirty="0">
                <a:solidFill>
                  <a:schemeClr val="tx1"/>
                </a:solidFill>
                <a:latin typeface="Cambria" panose="02040503050406030204" pitchFamily="18" charset="0"/>
                <a:ea typeface="隶书" panose="02010509060101010101" pitchFamily="49" charset="-122"/>
              </a:rPr>
              <a:t>(MOV)</a:t>
            </a:r>
            <a:r>
              <a:rPr lang="zh-CN" altLang="en-US" sz="2000" dirty="0">
                <a:solidFill>
                  <a:schemeClr val="tx1"/>
                </a:solidFill>
                <a:latin typeface="Cambria" panose="02040503050406030204" pitchFamily="18" charset="0"/>
                <a:ea typeface="隶书" panose="02010509060101010101" pitchFamily="49" charset="-122"/>
              </a:rPr>
              <a:t>，过小的晶粒需要融入最近的大晶粒。</a:t>
            </a:r>
          </a:p>
        </p:txBody>
      </p:sp>
      <p:sp>
        <p:nvSpPr>
          <p:cNvPr id="6" name="灯片编号占位符 5"/>
          <p:cNvSpPr>
            <a:spLocks noGrp="1"/>
          </p:cNvSpPr>
          <p:nvPr>
            <p:ph type="sldNum" sz="quarter" idx="12"/>
          </p:nvPr>
        </p:nvSpPr>
        <p:spPr/>
        <p:txBody>
          <a:bodyPr/>
          <a:lstStyle/>
          <a:p>
            <a:fld id="{7347B80C-AA43-4929-B396-1C9CA25DAE9E}" type="slidenum">
              <a:rPr lang="en-US" altLang="zh-CN" smtClean="0"/>
              <a:pPr/>
              <a:t>50</a:t>
            </a:fld>
            <a:r>
              <a:rPr lang="en-US" altLang="zh-CN"/>
              <a:t>/92</a:t>
            </a:r>
          </a:p>
        </p:txBody>
      </p:sp>
    </p:spTree>
    <p:extLst>
      <p:ext uri="{BB962C8B-B14F-4D97-AF65-F5344CB8AC3E}">
        <p14:creationId xmlns:p14="http://schemas.microsoft.com/office/powerpoint/2010/main" val="12201359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315" y="3092423"/>
            <a:ext cx="3219373" cy="97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6"/>
          <p:cNvSpPr>
            <a:spLocks noChangeArrowheads="1"/>
          </p:cNvSpPr>
          <p:nvPr/>
        </p:nvSpPr>
        <p:spPr bwMode="auto">
          <a:xfrm>
            <a:off x="0" y="664050"/>
            <a:ext cx="9126801" cy="461665"/>
          </a:xfrm>
          <a:prstGeom prst="rect">
            <a:avLst/>
          </a:prstGeom>
        </p:spPr>
        <p:txBody>
          <a:bodyPr wrap="square">
            <a:spAutoFit/>
          </a:bodyPr>
          <a:lstStyle/>
          <a:p>
            <a:pPr marL="342900" indent="-342900">
              <a:buFont typeface="Wingdings" panose="05000000000000000000" pitchFamily="2" charset="2"/>
              <a:buChar char="n"/>
            </a:pPr>
            <a:r>
              <a:rPr lang="zh-CN" altLang="en-US" sz="2400">
                <a:solidFill>
                  <a:schemeClr val="tx1"/>
                </a:solidFill>
                <a:latin typeface="微软雅黑" panose="020B0503020204020204" pitchFamily="34" charset="-122"/>
                <a:ea typeface="微软雅黑" panose="020B0503020204020204" pitchFamily="34" charset="-122"/>
              </a:rPr>
              <a:t>基于超体聚类的点云分割</a:t>
            </a:r>
            <a:endParaRPr lang="en-US" altLang="zh-CN" sz="2400">
              <a:solidFill>
                <a:schemeClr val="tx1"/>
              </a:solidFill>
              <a:latin typeface="微软雅黑" panose="020B0503020204020204" pitchFamily="34" charset="-122"/>
              <a:ea typeface="微软雅黑" panose="020B0503020204020204" pitchFamily="34" charset="-122"/>
            </a:endParaRPr>
          </a:p>
        </p:txBody>
      </p:sp>
      <p:grpSp>
        <p:nvGrpSpPr>
          <p:cNvPr id="21" name="Group 3"/>
          <p:cNvGrpSpPr>
            <a:grpSpLocks/>
          </p:cNvGrpSpPr>
          <p:nvPr/>
        </p:nvGrpSpPr>
        <p:grpSpPr bwMode="auto">
          <a:xfrm>
            <a:off x="112075" y="44624"/>
            <a:ext cx="9035889" cy="647700"/>
            <a:chOff x="113" y="119"/>
            <a:chExt cx="5578" cy="408"/>
          </a:xfrm>
        </p:grpSpPr>
        <p:sp>
          <p:nvSpPr>
            <p:cNvPr id="22"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五、点云分割</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3"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7" name="矩形 6"/>
          <p:cNvSpPr/>
          <p:nvPr/>
        </p:nvSpPr>
        <p:spPr>
          <a:xfrm>
            <a:off x="107504" y="1052736"/>
            <a:ext cx="4486877" cy="2015936"/>
          </a:xfrm>
          <a:prstGeom prst="rect">
            <a:avLst/>
          </a:prstGeom>
        </p:spPr>
        <p:txBody>
          <a:bodyPr wrap="square">
            <a:spAutoFit/>
          </a:bodyPr>
          <a:lstStyle/>
          <a:p>
            <a:pPr>
              <a:lnSpc>
                <a:spcPct val="150000"/>
              </a:lnSpc>
              <a:spcBef>
                <a:spcPts val="600"/>
              </a:spcBef>
            </a:pPr>
            <a:r>
              <a:rPr lang="zh-CN" altLang="en-US" sz="2000">
                <a:solidFill>
                  <a:srgbClr val="0000FF"/>
                </a:solidFill>
                <a:latin typeface="微软雅黑" panose="020B0503020204020204" pitchFamily="34" charset="-122"/>
                <a:ea typeface="微软雅黑" panose="020B0503020204020204" pitchFamily="34" charset="-122"/>
              </a:rPr>
              <a:t>关键步骤：</a:t>
            </a:r>
            <a:endParaRPr lang="en-US" altLang="zh-CN" sz="2000">
              <a:solidFill>
                <a:srgbClr val="0000FF"/>
              </a:solidFill>
              <a:latin typeface="微软雅黑" panose="020B0503020204020204" pitchFamily="34" charset="-122"/>
              <a:ea typeface="微软雅黑" panose="020B0503020204020204" pitchFamily="34" charset="-122"/>
            </a:endParaRPr>
          </a:p>
          <a:p>
            <a:pPr marL="342900" indent="-342900">
              <a:lnSpc>
                <a:spcPct val="150000"/>
              </a:lnSpc>
              <a:spcBef>
                <a:spcPts val="600"/>
              </a:spcBef>
              <a:buFont typeface="Wingdings" panose="05000000000000000000" pitchFamily="2" charset="2"/>
              <a:buChar char="p"/>
            </a:pPr>
            <a:r>
              <a:rPr lang="zh-CN" altLang="en-US" sz="2000">
                <a:solidFill>
                  <a:srgbClr val="0000FF"/>
                </a:solidFill>
                <a:latin typeface="微软雅黑" panose="020B0503020204020204" pitchFamily="34" charset="-122"/>
                <a:ea typeface="微软雅黑" panose="020B0503020204020204" pitchFamily="34" charset="-122"/>
              </a:rPr>
              <a:t>空间划分。</a:t>
            </a:r>
            <a:r>
              <a:rPr lang="zh-CN" altLang="en-US" sz="2000">
                <a:solidFill>
                  <a:schemeClr val="tx1"/>
                </a:solidFill>
                <a:latin typeface="微软雅黑" panose="020B0503020204020204" pitchFamily="34" charset="-122"/>
                <a:ea typeface="微软雅黑" panose="020B0503020204020204" pitchFamily="34" charset="-122"/>
              </a:rPr>
              <a:t>利用</a:t>
            </a:r>
            <a:r>
              <a:rPr lang="zh-CN" altLang="en-US" sz="2000">
                <a:solidFill>
                  <a:srgbClr val="C00000"/>
                </a:solidFill>
                <a:latin typeface="微软雅黑" panose="020B0503020204020204" pitchFamily="34" charset="-122"/>
                <a:ea typeface="微软雅黑" panose="020B0503020204020204" pitchFamily="34" charset="-122"/>
              </a:rPr>
              <a:t>八叉树</a:t>
            </a:r>
            <a:r>
              <a:rPr lang="zh-CN" altLang="en-US" sz="2000">
                <a:solidFill>
                  <a:schemeClr val="tx1"/>
                </a:solidFill>
                <a:latin typeface="微软雅黑" panose="020B0503020204020204" pitchFamily="34" charset="-122"/>
                <a:ea typeface="微软雅黑" panose="020B0503020204020204" pitchFamily="34" charset="-122"/>
              </a:rPr>
              <a:t>（</a:t>
            </a:r>
            <a:r>
              <a:rPr lang="en-US" altLang="zh-CN" sz="2000">
                <a:solidFill>
                  <a:schemeClr val="tx1"/>
                </a:solidFill>
                <a:latin typeface="微软雅黑" panose="020B0503020204020204" pitchFamily="34" charset="-122"/>
                <a:ea typeface="微软雅黑" panose="020B0503020204020204" pitchFamily="34" charset="-122"/>
              </a:rPr>
              <a:t>octree</a:t>
            </a:r>
            <a:r>
              <a:rPr lang="zh-CN" altLang="en-US" sz="2000">
                <a:solidFill>
                  <a:schemeClr val="tx1"/>
                </a:solidFill>
                <a:latin typeface="微软雅黑" panose="020B0503020204020204" pitchFamily="34" charset="-122"/>
                <a:ea typeface="微软雅黑" panose="020B0503020204020204" pitchFamily="34" charset="-122"/>
              </a:rPr>
              <a:t>）索引结构划分，按照一定宽度将其划分成空间上连续的点云体素。</a:t>
            </a:r>
          </a:p>
        </p:txBody>
      </p:sp>
      <mc:AlternateContent xmlns:mc="http://schemas.openxmlformats.org/markup-compatibility/2006" xmlns:a14="http://schemas.microsoft.com/office/drawing/2010/main">
        <mc:Choice Requires="a14">
          <p:sp>
            <p:nvSpPr>
              <p:cNvPr id="9" name="矩形 8"/>
              <p:cNvSpPr/>
              <p:nvPr/>
            </p:nvSpPr>
            <p:spPr>
              <a:xfrm>
                <a:off x="83926" y="3140968"/>
                <a:ext cx="6111647" cy="1015663"/>
              </a:xfrm>
              <a:prstGeom prst="rect">
                <a:avLst/>
              </a:prstGeom>
            </p:spPr>
            <p:txBody>
              <a:bodyPr wrap="square">
                <a:spAutoFit/>
              </a:bodyPr>
              <a:lstStyle/>
              <a:p>
                <a:pPr marL="342900" indent="-342900">
                  <a:lnSpc>
                    <a:spcPct val="150000"/>
                  </a:lnSpc>
                  <a:spcBef>
                    <a:spcPts val="600"/>
                  </a:spcBef>
                  <a:buFont typeface="Wingdings" panose="05000000000000000000" pitchFamily="2" charset="2"/>
                  <a:buChar char="p"/>
                </a:pPr>
                <a:r>
                  <a:rPr lang="zh-CN" altLang="en-US" sz="2000">
                    <a:solidFill>
                      <a:srgbClr val="0000FF"/>
                    </a:solidFill>
                    <a:latin typeface="微软雅黑" panose="020B0503020204020204" pitchFamily="34" charset="-122"/>
                    <a:ea typeface="微软雅黑" panose="020B0503020204020204" pitchFamily="34" charset="-122"/>
                  </a:rPr>
                  <a:t>聚类。</a:t>
                </a:r>
                <a:r>
                  <a:rPr lang="zh-CN" altLang="en-US" sz="2000">
                    <a:latin typeface="微软雅黑" panose="020B0503020204020204" pitchFamily="34" charset="-122"/>
                    <a:ea typeface="微软雅黑" panose="020B0503020204020204" pitchFamily="34" charset="-122"/>
                  </a:rPr>
                  <a:t>寻找邻域中右式最小的体素，其中</a:t>
                </a:r>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r>
                          <a:rPr lang="en-US" altLang="zh-CN" sz="2000" b="1" i="1" smtClean="0">
                            <a:latin typeface="Cambria Math"/>
                            <a:ea typeface="微软雅黑" panose="020B0503020204020204" pitchFamily="34" charset="-122"/>
                          </a:rPr>
                          <m:t>𝑫</m:t>
                        </m:r>
                      </m:e>
                      <m:sub>
                        <m:r>
                          <a:rPr lang="en-US" altLang="zh-CN" sz="2000" b="1" i="1" smtClean="0">
                            <a:latin typeface="Cambria Math"/>
                            <a:ea typeface="微软雅黑" panose="020B0503020204020204" pitchFamily="34" charset="-122"/>
                          </a:rPr>
                          <m:t>𝒄</m:t>
                        </m:r>
                      </m:sub>
                    </m:sSub>
                  </m:oMath>
                </a14:m>
                <a:r>
                  <a:rPr lang="zh-CN" altLang="en-US" sz="2000">
                    <a:latin typeface="微软雅黑" panose="020B0503020204020204" pitchFamily="34" charset="-122"/>
                    <a:ea typeface="微软雅黑" panose="020B0503020204020204" pitchFamily="34" charset="-122"/>
                  </a:rPr>
                  <a:t>表示颜色差异，</a:t>
                </a:r>
                <a:r>
                  <a:rPr lang="en-US" altLang="zh-CN" sz="2000">
                    <a:ea typeface="微软雅黑" panose="020B0503020204020204" pitchFamily="34" charset="-122"/>
                  </a:rPr>
                  <a:t> </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a:ea typeface="微软雅黑" panose="020B0503020204020204" pitchFamily="34" charset="-122"/>
                          </a:rPr>
                          <m:t>𝑫</m:t>
                        </m:r>
                      </m:e>
                      <m:sub>
                        <m:r>
                          <a:rPr lang="en-US" altLang="zh-CN" sz="2000" b="1" i="1" smtClean="0">
                            <a:latin typeface="Cambria Math"/>
                            <a:ea typeface="微软雅黑" panose="020B0503020204020204" pitchFamily="34" charset="-122"/>
                          </a:rPr>
                          <m:t>𝒔</m:t>
                        </m:r>
                      </m:sub>
                    </m:sSub>
                  </m:oMath>
                </a14:m>
                <a:r>
                  <a:rPr lang="zh-CN" altLang="en-US" sz="2000">
                    <a:latin typeface="微软雅黑" panose="020B0503020204020204" pitchFamily="34" charset="-122"/>
                    <a:ea typeface="微软雅黑" panose="020B0503020204020204" pitchFamily="34" charset="-122"/>
                  </a:rPr>
                  <a:t>表示法线方向差异；</a:t>
                </a:r>
                <a:r>
                  <a:rPr lang="en-US" altLang="zh-CN" sz="2000">
                    <a:ea typeface="微软雅黑" panose="020B0503020204020204" pitchFamily="34" charset="-122"/>
                  </a:rPr>
                  <a:t> </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a:ea typeface="微软雅黑" panose="020B0503020204020204" pitchFamily="34" charset="-122"/>
                          </a:rPr>
                          <m:t>𝑫</m:t>
                        </m:r>
                      </m:e>
                      <m:sub>
                        <m:r>
                          <a:rPr lang="en-US" altLang="zh-CN" sz="2000" b="1" i="1" smtClean="0">
                            <a:latin typeface="Cambria Math"/>
                            <a:ea typeface="微软雅黑" panose="020B0503020204020204" pitchFamily="34" charset="-122"/>
                          </a:rPr>
                          <m:t>𝒏</m:t>
                        </m:r>
                      </m:sub>
                    </m:sSub>
                  </m:oMath>
                </a14:m>
                <a:r>
                  <a:rPr lang="zh-CN" altLang="en-US" sz="2000">
                    <a:latin typeface="微软雅黑" panose="020B0503020204020204" pitchFamily="34" charset="-122"/>
                    <a:ea typeface="微软雅黑" panose="020B0503020204020204" pitchFamily="34" charset="-122"/>
                  </a:rPr>
                  <a:t>表示距离。</a:t>
                </a:r>
              </a:p>
            </p:txBody>
          </p:sp>
        </mc:Choice>
        <mc:Fallback xmlns="">
          <p:sp>
            <p:nvSpPr>
              <p:cNvPr id="9" name="矩形 8"/>
              <p:cNvSpPr>
                <a:spLocks noRot="1" noChangeAspect="1" noMove="1" noResize="1" noEditPoints="1" noAdjustHandles="1" noChangeArrowheads="1" noChangeShapeType="1" noTextEdit="1"/>
              </p:cNvSpPr>
              <p:nvPr/>
            </p:nvSpPr>
            <p:spPr>
              <a:xfrm>
                <a:off x="83926" y="3140968"/>
                <a:ext cx="6111647" cy="1015663"/>
              </a:xfrm>
              <a:prstGeom prst="rect">
                <a:avLst/>
              </a:prstGeom>
              <a:blipFill rotWithShape="1">
                <a:blip r:embed="rId4"/>
                <a:stretch>
                  <a:fillRect l="-998" r="-1397" b="-7186"/>
                </a:stretch>
              </a:blipFill>
            </p:spPr>
            <p:txBody>
              <a:bodyPr/>
              <a:lstStyle/>
              <a:p>
                <a:r>
                  <a:rPr lang="zh-CN" altLang="en-US">
                    <a:noFill/>
                  </a:rPr>
                  <a:t> </a:t>
                </a:r>
              </a:p>
            </p:txBody>
          </p:sp>
        </mc:Fallback>
      </mc:AlternateContent>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5085184"/>
            <a:ext cx="8352928" cy="1729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07504" y="4377298"/>
            <a:ext cx="8856984" cy="707886"/>
          </a:xfrm>
          <a:prstGeom prst="rect">
            <a:avLst/>
          </a:prstGeom>
        </p:spPr>
        <p:txBody>
          <a:bodyPr wrap="square">
            <a:spAutoFit/>
          </a:bodyPr>
          <a:lstStyle/>
          <a:p>
            <a:pPr marL="0" lvl="1"/>
            <a:r>
              <a:rPr lang="zh-CN" altLang="en-US" sz="2000" dirty="0">
                <a:solidFill>
                  <a:srgbClr val="0000FF"/>
                </a:solidFill>
                <a:latin typeface="微软雅黑" panose="020B0503020204020204" pitchFamily="34" charset="-122"/>
                <a:ea typeface="微软雅黑" panose="020B0503020204020204" pitchFamily="34" charset="-122"/>
              </a:rPr>
              <a:t>结晶过程：</a:t>
            </a:r>
            <a:r>
              <a:rPr lang="zh-CN" altLang="en-US" sz="2000" dirty="0">
                <a:latin typeface="微软雅黑" panose="020B0503020204020204" pitchFamily="34" charset="-122"/>
                <a:ea typeface="微软雅黑" panose="020B0503020204020204" pitchFamily="34" charset="-122"/>
              </a:rPr>
              <a:t>不是长完一个晶核再长下一个，而是</a:t>
            </a:r>
            <a:r>
              <a:rPr lang="zh-CN" altLang="en-US" sz="2000" dirty="0">
                <a:solidFill>
                  <a:srgbClr val="C00000"/>
                </a:solidFill>
                <a:latin typeface="微软雅黑" panose="020B0503020204020204" pitchFamily="34" charset="-122"/>
                <a:ea typeface="微软雅黑" panose="020B0503020204020204" pitchFamily="34" charset="-122"/>
              </a:rPr>
              <a:t>所有晶核</a:t>
            </a:r>
            <a:r>
              <a:rPr lang="zh-CN" altLang="en-US" sz="2000" dirty="0">
                <a:latin typeface="微软雅黑" panose="020B0503020204020204" pitchFamily="34" charset="-122"/>
                <a:ea typeface="微软雅黑" panose="020B0503020204020204" pitchFamily="34" charset="-122"/>
              </a:rPr>
              <a:t>同时开始生长（虽然计算机计算时必然有先后，但从层次上来说是同时的）。</a:t>
            </a:r>
          </a:p>
        </p:txBody>
      </p:sp>
      <p:pic>
        <p:nvPicPr>
          <p:cNvPr id="13" name="Picture 297" descr="https://img-blog.csdn.net/20180126115413819?watermark/2/text/aHR0cDovL2Jsb2cuY3Nkbi5uZXQvd2VpeGluXzQxMDUxMDM2/font/5a6L5L2T/fontsize/400/fill/I0JBQkFCMA==/dissolve/70/gravity/SouthEa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9413" y="764704"/>
            <a:ext cx="4089091" cy="2347599"/>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p:cNvSpPr>
            <a:spLocks noGrp="1"/>
          </p:cNvSpPr>
          <p:nvPr>
            <p:ph type="sldNum" sz="quarter" idx="12"/>
          </p:nvPr>
        </p:nvSpPr>
        <p:spPr/>
        <p:txBody>
          <a:bodyPr/>
          <a:lstStyle/>
          <a:p>
            <a:fld id="{7347B80C-AA43-4929-B396-1C9CA25DAE9E}" type="slidenum">
              <a:rPr lang="en-US" altLang="zh-CN" smtClean="0"/>
              <a:pPr/>
              <a:t>51</a:t>
            </a:fld>
            <a:r>
              <a:rPr lang="en-US" altLang="zh-CN"/>
              <a:t>/92</a:t>
            </a:r>
          </a:p>
        </p:txBody>
      </p:sp>
    </p:spTree>
    <p:extLst>
      <p:ext uri="{BB962C8B-B14F-4D97-AF65-F5344CB8AC3E}">
        <p14:creationId xmlns:p14="http://schemas.microsoft.com/office/powerpoint/2010/main" val="12959234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6"/>
          <p:cNvSpPr>
            <a:spLocks noChangeArrowheads="1"/>
          </p:cNvSpPr>
          <p:nvPr/>
        </p:nvSpPr>
        <p:spPr bwMode="auto">
          <a:xfrm>
            <a:off x="17633" y="786770"/>
            <a:ext cx="9126801" cy="461665"/>
          </a:xfrm>
          <a:prstGeom prst="rect">
            <a:avLst/>
          </a:prstGeom>
        </p:spPr>
        <p:txBody>
          <a:bodyPr wrap="square">
            <a:spAutoFit/>
          </a:bodyPr>
          <a:lstStyle/>
          <a:p>
            <a:pPr marL="342900" indent="-342900">
              <a:buFont typeface="Wingdings" panose="05000000000000000000" pitchFamily="2" charset="2"/>
              <a:buChar char="n"/>
            </a:pPr>
            <a:r>
              <a:rPr lang="zh-CN" altLang="en-US" sz="2400">
                <a:solidFill>
                  <a:schemeClr val="tx1"/>
                </a:solidFill>
                <a:latin typeface="微软雅黑" panose="020B0503020204020204" pitchFamily="34" charset="-122"/>
                <a:ea typeface="微软雅黑" panose="020B0503020204020204" pitchFamily="34" charset="-122"/>
              </a:rPr>
              <a:t>基于超体聚类的点云分割</a:t>
            </a:r>
            <a:endParaRPr lang="en-US" altLang="zh-CN" sz="2400">
              <a:solidFill>
                <a:schemeClr val="tx1"/>
              </a:solidFill>
              <a:latin typeface="微软雅黑" panose="020B0503020204020204" pitchFamily="34" charset="-122"/>
              <a:ea typeface="微软雅黑" panose="020B0503020204020204" pitchFamily="34" charset="-122"/>
            </a:endParaRPr>
          </a:p>
        </p:txBody>
      </p:sp>
      <p:grpSp>
        <p:nvGrpSpPr>
          <p:cNvPr id="21" name="Group 3"/>
          <p:cNvGrpSpPr>
            <a:grpSpLocks/>
          </p:cNvGrpSpPr>
          <p:nvPr/>
        </p:nvGrpSpPr>
        <p:grpSpPr bwMode="auto">
          <a:xfrm>
            <a:off x="112075" y="44624"/>
            <a:ext cx="9035889" cy="647700"/>
            <a:chOff x="113" y="119"/>
            <a:chExt cx="5578" cy="408"/>
          </a:xfrm>
        </p:grpSpPr>
        <p:sp>
          <p:nvSpPr>
            <p:cNvPr id="22"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五、点云分割</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3"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pic>
        <p:nvPicPr>
          <p:cNvPr id="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05" y="1628800"/>
            <a:ext cx="4000079" cy="3188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073"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4908" y="1193693"/>
            <a:ext cx="4225653" cy="40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51520" y="5517232"/>
            <a:ext cx="8712968" cy="1015663"/>
          </a:xfrm>
          <a:prstGeom prst="rect">
            <a:avLst/>
          </a:prstGeom>
        </p:spPr>
        <p:txBody>
          <a:bodyPr wrap="square">
            <a:spAutoFit/>
          </a:bodyPr>
          <a:lstStyle/>
          <a:p>
            <a:pPr marL="342900" indent="-342900">
              <a:lnSpc>
                <a:spcPct val="150000"/>
              </a:lnSpc>
              <a:spcBef>
                <a:spcPts val="600"/>
              </a:spcBef>
              <a:buFont typeface="Wingdings" panose="05000000000000000000" pitchFamily="2" charset="2"/>
              <a:buChar char="p"/>
            </a:pPr>
            <a:r>
              <a:rPr lang="zh-CN" altLang="en-US" sz="2000">
                <a:solidFill>
                  <a:schemeClr val="tx1"/>
                </a:solidFill>
                <a:latin typeface="微软雅黑" panose="020B0503020204020204" pitchFamily="34" charset="-122"/>
                <a:ea typeface="微软雅黑" panose="020B0503020204020204" pitchFamily="34" charset="-122"/>
              </a:rPr>
              <a:t>超体聚类作为一种</a:t>
            </a:r>
            <a:r>
              <a:rPr lang="zh-CN" altLang="en-US" sz="2000">
                <a:solidFill>
                  <a:srgbClr val="FF0000"/>
                </a:solidFill>
                <a:latin typeface="微软雅黑" panose="020B0503020204020204" pitchFamily="34" charset="-122"/>
                <a:ea typeface="微软雅黑" panose="020B0503020204020204" pitchFamily="34" charset="-122"/>
              </a:rPr>
              <a:t>过分割方法</a:t>
            </a:r>
            <a:r>
              <a:rPr lang="zh-CN" altLang="en-US" sz="2000">
                <a:solidFill>
                  <a:schemeClr val="tx1"/>
                </a:solidFill>
                <a:latin typeface="微软雅黑" panose="020B0503020204020204" pitchFamily="34" charset="-122"/>
                <a:ea typeface="微软雅黑" panose="020B0503020204020204" pitchFamily="34" charset="-122"/>
              </a:rPr>
              <a:t>，在理想情况下是不会引入错误信息的，适合在此基础上再进行处理。</a:t>
            </a:r>
          </a:p>
        </p:txBody>
      </p:sp>
      <p:sp>
        <p:nvSpPr>
          <p:cNvPr id="6" name="灯片编号占位符 5"/>
          <p:cNvSpPr>
            <a:spLocks noGrp="1"/>
          </p:cNvSpPr>
          <p:nvPr>
            <p:ph type="sldNum" sz="quarter" idx="12"/>
          </p:nvPr>
        </p:nvSpPr>
        <p:spPr/>
        <p:txBody>
          <a:bodyPr/>
          <a:lstStyle/>
          <a:p>
            <a:fld id="{7347B80C-AA43-4929-B396-1C9CA25DAE9E}" type="slidenum">
              <a:rPr lang="en-US" altLang="zh-CN" smtClean="0"/>
              <a:pPr/>
              <a:t>52</a:t>
            </a:fld>
            <a:r>
              <a:rPr lang="en-US" altLang="zh-CN"/>
              <a:t>/92</a:t>
            </a:r>
          </a:p>
        </p:txBody>
      </p:sp>
    </p:spTree>
    <p:extLst>
      <p:ext uri="{BB962C8B-B14F-4D97-AF65-F5344CB8AC3E}">
        <p14:creationId xmlns:p14="http://schemas.microsoft.com/office/powerpoint/2010/main" val="499059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4"/>
          <p:cNvSpPr>
            <a:spLocks noGrp="1" noChangeArrowheads="1"/>
          </p:cNvSpPr>
          <p:nvPr>
            <p:ph type="title"/>
          </p:nvPr>
        </p:nvSpPr>
        <p:spPr>
          <a:xfrm>
            <a:off x="685800" y="609600"/>
            <a:ext cx="7772400" cy="1524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6600" dirty="0">
                <a:solidFill>
                  <a:schemeClr val="tx2"/>
                </a:solidFill>
                <a:latin typeface="Monotype Corsiva" pitchFamily="66" charset="0"/>
              </a:rPr>
              <a:t>感谢大家</a:t>
            </a:r>
            <a:endParaRPr kumimoji="1" lang="en-US" altLang="zh-CN" sz="6600" dirty="0">
              <a:solidFill>
                <a:schemeClr val="tx2"/>
              </a:solidFill>
              <a:latin typeface="Monotype Corsiva" pitchFamily="66" charset="0"/>
            </a:endParaRPr>
          </a:p>
        </p:txBody>
      </p:sp>
      <p:graphicFrame>
        <p:nvGraphicFramePr>
          <p:cNvPr id="124933" name="Object 5"/>
          <p:cNvGraphicFramePr>
            <a:graphicFrameLocks noChangeAspect="1"/>
          </p:cNvGraphicFramePr>
          <p:nvPr/>
        </p:nvGraphicFramePr>
        <p:xfrm>
          <a:off x="1828800" y="2590800"/>
          <a:ext cx="5349875" cy="2911475"/>
        </p:xfrm>
        <a:graphic>
          <a:graphicData uri="http://schemas.openxmlformats.org/presentationml/2006/ole">
            <mc:AlternateContent xmlns:mc="http://schemas.openxmlformats.org/markup-compatibility/2006">
              <mc:Choice xmlns:v="urn:schemas-microsoft-com:vml" Requires="v">
                <p:oleObj spid="_x0000_s77125" name="剪辑" r:id="rId3" imgW="5349600" imgH="2911320" progId="MS_ClipArt_Gallery.2">
                  <p:embed/>
                </p:oleObj>
              </mc:Choice>
              <mc:Fallback>
                <p:oleObj name="剪辑" r:id="rId3" imgW="5349600" imgH="291132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590800"/>
                        <a:ext cx="5349875" cy="291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灯片编号占位符 3"/>
          <p:cNvSpPr>
            <a:spLocks noGrp="1"/>
          </p:cNvSpPr>
          <p:nvPr>
            <p:ph type="sldNum" sz="quarter" idx="12"/>
          </p:nvPr>
        </p:nvSpPr>
        <p:spPr/>
        <p:txBody>
          <a:bodyPr/>
          <a:lstStyle/>
          <a:p>
            <a:fld id="{8AE93FD2-D0EA-4F29-A3A1-DB8C290D14E3}" type="slidenum">
              <a:rPr lang="en-US" altLang="zh-CN" smtClean="0"/>
              <a:pPr/>
              <a:t>53</a:t>
            </a:fld>
            <a:r>
              <a:rPr lang="en-US" altLang="zh-CN"/>
              <a:t>/68</a:t>
            </a:r>
          </a:p>
        </p:txBody>
      </p:sp>
    </p:spTree>
    <p:extLst>
      <p:ext uri="{BB962C8B-B14F-4D97-AF65-F5344CB8AC3E}">
        <p14:creationId xmlns:p14="http://schemas.microsoft.com/office/powerpoint/2010/main" val="980368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矩形 20"/>
          <p:cNvSpPr/>
          <p:nvPr/>
        </p:nvSpPr>
        <p:spPr>
          <a:xfrm>
            <a:off x="56286" y="807095"/>
            <a:ext cx="6336703"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2.1 </a:t>
            </a:r>
            <a:r>
              <a:rPr lang="zh-CN" altLang="en-US" sz="2400">
                <a:solidFill>
                  <a:schemeClr val="tx1"/>
                </a:solidFill>
                <a:latin typeface="微软雅黑" panose="020B0503020204020204" pitchFamily="34" charset="-122"/>
                <a:ea typeface="微软雅黑" panose="020B0503020204020204" pitchFamily="34" charset="-122"/>
              </a:rPr>
              <a:t>面向地形构建的</a:t>
            </a:r>
            <a:r>
              <a:rPr lang="en-US" altLang="zh-CN" sz="2400">
                <a:solidFill>
                  <a:schemeClr val="tx1"/>
                </a:solidFill>
                <a:latin typeface="微软雅黑" panose="020B0503020204020204" pitchFamily="34" charset="-122"/>
                <a:ea typeface="微软雅黑" panose="020B0503020204020204" pitchFamily="34" charset="-122"/>
              </a:rPr>
              <a:t>LIDAR</a:t>
            </a:r>
            <a:r>
              <a:rPr lang="zh-CN" altLang="en-US" sz="2400">
                <a:solidFill>
                  <a:schemeClr val="tx1"/>
                </a:solidFill>
                <a:latin typeface="微软雅黑" panose="020B0503020204020204" pitchFamily="34" charset="-122"/>
                <a:ea typeface="微软雅黑" panose="020B0503020204020204" pitchFamily="34" charset="-122"/>
              </a:rPr>
              <a:t>点云数据波</a:t>
            </a:r>
            <a:endParaRPr lang="en-US" altLang="zh-CN" sz="2400">
              <a:solidFill>
                <a:schemeClr val="tx1"/>
              </a:solidFill>
              <a:latin typeface="微软雅黑" panose="020B0503020204020204" pitchFamily="34" charset="-122"/>
              <a:ea typeface="微软雅黑" panose="020B0503020204020204" pitchFamily="34" charset="-122"/>
            </a:endParaRPr>
          </a:p>
        </p:txBody>
      </p:sp>
      <p:grpSp>
        <p:nvGrpSpPr>
          <p:cNvPr id="22" name="Group 3"/>
          <p:cNvGrpSpPr>
            <a:grpSpLocks/>
          </p:cNvGrpSpPr>
          <p:nvPr/>
        </p:nvGrpSpPr>
        <p:grpSpPr bwMode="auto">
          <a:xfrm>
            <a:off x="112075" y="44624"/>
            <a:ext cx="9035889" cy="647700"/>
            <a:chOff x="113" y="119"/>
            <a:chExt cx="5578" cy="408"/>
          </a:xfrm>
        </p:grpSpPr>
        <p:sp>
          <p:nvSpPr>
            <p:cNvPr id="23"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二、点云滤波</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4"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pic>
        <p:nvPicPr>
          <p:cNvPr id="78850" name="Picture 2" descr="https://ss1.bdstatic.com/70cFvXSh_Q1YnxGkpoWK1HF6hhy/it/u=769921882,1941926295&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61" y="1412776"/>
            <a:ext cx="8740546" cy="5180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7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矩形 14"/>
          <p:cNvSpPr/>
          <p:nvPr/>
        </p:nvSpPr>
        <p:spPr>
          <a:xfrm>
            <a:off x="632349" y="3177183"/>
            <a:ext cx="2592288" cy="350662"/>
          </a:xfrm>
          <a:prstGeom prst="rect">
            <a:avLst/>
          </a:prstGeom>
        </p:spPr>
        <p:txBody>
          <a:bodyPr wrap="square">
            <a:noAutofit/>
          </a:bodyPr>
          <a:lstStyle/>
          <a:p>
            <a:pPr algn="ctr"/>
            <a:r>
              <a:rPr lang="zh-CN" altLang="en-US" sz="1800" b="0">
                <a:solidFill>
                  <a:schemeClr val="tx1"/>
                </a:solidFill>
                <a:latin typeface="微软雅黑" panose="020B0503020204020204" pitchFamily="34" charset="-122"/>
                <a:ea typeface="微软雅黑" panose="020B0503020204020204" pitchFamily="34" charset="-122"/>
              </a:rPr>
              <a:t>基于坡度理论的方法</a:t>
            </a:r>
            <a:endParaRPr lang="en-US" altLang="zh-CN" sz="1800" b="0">
              <a:latin typeface="微软雅黑" panose="020B0503020204020204" pitchFamily="34" charset="-122"/>
              <a:ea typeface="微软雅黑" panose="020B0503020204020204" pitchFamily="34" charset="-122"/>
            </a:endParaRPr>
          </a:p>
        </p:txBody>
      </p:sp>
      <p:sp>
        <p:nvSpPr>
          <p:cNvPr id="21" name="矩形 20"/>
          <p:cNvSpPr/>
          <p:nvPr/>
        </p:nvSpPr>
        <p:spPr>
          <a:xfrm>
            <a:off x="56286" y="807095"/>
            <a:ext cx="6336703"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2.1 </a:t>
            </a:r>
            <a:r>
              <a:rPr lang="zh-CN" altLang="en-US" sz="2400">
                <a:solidFill>
                  <a:schemeClr val="tx1"/>
                </a:solidFill>
                <a:latin typeface="微软雅黑" panose="020B0503020204020204" pitchFamily="34" charset="-122"/>
                <a:ea typeface="微软雅黑" panose="020B0503020204020204" pitchFamily="34" charset="-122"/>
              </a:rPr>
              <a:t>面向地形构建的</a:t>
            </a:r>
            <a:r>
              <a:rPr lang="en-US" altLang="zh-CN" sz="2400">
                <a:solidFill>
                  <a:schemeClr val="tx1"/>
                </a:solidFill>
                <a:latin typeface="微软雅黑" panose="020B0503020204020204" pitchFamily="34" charset="-122"/>
                <a:ea typeface="微软雅黑" panose="020B0503020204020204" pitchFamily="34" charset="-122"/>
              </a:rPr>
              <a:t>LIDAR</a:t>
            </a:r>
            <a:r>
              <a:rPr lang="zh-CN" altLang="en-US" sz="2400">
                <a:solidFill>
                  <a:schemeClr val="tx1"/>
                </a:solidFill>
                <a:latin typeface="微软雅黑" panose="020B0503020204020204" pitchFamily="34" charset="-122"/>
                <a:ea typeface="微软雅黑" panose="020B0503020204020204" pitchFamily="34" charset="-122"/>
              </a:rPr>
              <a:t>点云数据波</a:t>
            </a:r>
            <a:endParaRPr lang="en-US" altLang="zh-CN" sz="2400">
              <a:solidFill>
                <a:schemeClr val="tx1"/>
              </a:solidFill>
              <a:latin typeface="微软雅黑" panose="020B0503020204020204" pitchFamily="34" charset="-122"/>
              <a:ea typeface="微软雅黑" panose="020B0503020204020204" pitchFamily="34" charset="-122"/>
            </a:endParaRPr>
          </a:p>
        </p:txBody>
      </p:sp>
      <p:pic>
        <p:nvPicPr>
          <p:cNvPr id="860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75" y="1700808"/>
            <a:ext cx="2581275" cy="1476375"/>
          </a:xfrm>
          <a:prstGeom prst="rect">
            <a:avLst/>
          </a:prstGeom>
          <a:solidFill>
            <a:schemeClr val="bg1">
              <a:lumMod val="75000"/>
            </a:schemeClr>
          </a:solidFill>
          <a:ln w="19050">
            <a:solidFill>
              <a:schemeClr val="bg1">
                <a:lumMod val="65000"/>
              </a:schemeClr>
            </a:solidFill>
            <a:miter lim="800000"/>
            <a:headEnd/>
            <a:tailEnd/>
          </a:ln>
          <a:effectLst/>
        </p:spPr>
      </p:pic>
      <p:pic>
        <p:nvPicPr>
          <p:cNvPr id="860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1817" y="2245037"/>
            <a:ext cx="2393021" cy="877441"/>
          </a:xfrm>
          <a:prstGeom prst="rect">
            <a:avLst/>
          </a:prstGeom>
          <a:solidFill>
            <a:schemeClr val="bg1">
              <a:lumMod val="75000"/>
            </a:schemeClr>
          </a:solidFill>
          <a:ln w="19050">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p:cNvSpPr/>
          <p:nvPr/>
        </p:nvSpPr>
        <p:spPr>
          <a:xfrm>
            <a:off x="4872922" y="3182309"/>
            <a:ext cx="3168088" cy="350662"/>
          </a:xfrm>
          <a:prstGeom prst="rect">
            <a:avLst/>
          </a:prstGeom>
        </p:spPr>
        <p:txBody>
          <a:bodyPr wrap="square">
            <a:noAutofit/>
          </a:bodyPr>
          <a:lstStyle/>
          <a:p>
            <a:pPr algn="ctr"/>
            <a:r>
              <a:rPr lang="zh-CN" altLang="en-US" sz="1800" b="0">
                <a:solidFill>
                  <a:schemeClr val="tx1"/>
                </a:solidFill>
                <a:latin typeface="微软雅黑" panose="020B0503020204020204" pitchFamily="34" charset="-122"/>
                <a:ea typeface="微软雅黑" panose="020B0503020204020204" pitchFamily="34" charset="-122"/>
              </a:rPr>
              <a:t>平面拟合的方法</a:t>
            </a:r>
            <a:endParaRPr lang="en-US" altLang="zh-CN" sz="1800" b="0">
              <a:latin typeface="微软雅黑" panose="020B0503020204020204" pitchFamily="34" charset="-122"/>
              <a:ea typeface="微软雅黑" panose="020B0503020204020204" pitchFamily="34" charset="-122"/>
            </a:endParaRPr>
          </a:p>
        </p:txBody>
      </p:sp>
      <p:pic>
        <p:nvPicPr>
          <p:cNvPr id="860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5839" y="2084479"/>
            <a:ext cx="1952625" cy="1038225"/>
          </a:xfrm>
          <a:prstGeom prst="rect">
            <a:avLst/>
          </a:prstGeom>
          <a:solidFill>
            <a:schemeClr val="bg1">
              <a:lumMod val="75000"/>
            </a:schemeClr>
          </a:solidFill>
          <a:ln w="19050">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2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136" y="4834491"/>
            <a:ext cx="2733675" cy="1104900"/>
          </a:xfrm>
          <a:prstGeom prst="rect">
            <a:avLst/>
          </a:prstGeom>
          <a:solidFill>
            <a:schemeClr val="bg1">
              <a:lumMod val="75000"/>
            </a:schemeClr>
          </a:solidFill>
          <a:ln w="19050">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p:nvPr/>
        </p:nvSpPr>
        <p:spPr>
          <a:xfrm>
            <a:off x="603929" y="5931825"/>
            <a:ext cx="3168088" cy="350662"/>
          </a:xfrm>
          <a:prstGeom prst="rect">
            <a:avLst/>
          </a:prstGeom>
        </p:spPr>
        <p:txBody>
          <a:bodyPr wrap="square">
            <a:noAutofit/>
          </a:bodyPr>
          <a:lstStyle/>
          <a:p>
            <a:pPr algn="ctr"/>
            <a:r>
              <a:rPr lang="zh-CN" altLang="en-US" sz="1800" b="0">
                <a:solidFill>
                  <a:schemeClr val="tx1"/>
                </a:solidFill>
                <a:latin typeface="微软雅黑" panose="020B0503020204020204" pitchFamily="34" charset="-122"/>
                <a:ea typeface="微软雅黑" panose="020B0503020204020204" pitchFamily="34" charset="-122"/>
              </a:rPr>
              <a:t>曲面拟合的方法</a:t>
            </a:r>
            <a:endParaRPr lang="en-US" altLang="zh-CN" sz="1800" b="0">
              <a:latin typeface="微软雅黑" panose="020B0503020204020204" pitchFamily="34" charset="-122"/>
              <a:ea typeface="微软雅黑" panose="020B0503020204020204" pitchFamily="34" charset="-122"/>
            </a:endParaRPr>
          </a:p>
        </p:txBody>
      </p:sp>
      <p:pic>
        <p:nvPicPr>
          <p:cNvPr id="860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5625" y="4207800"/>
            <a:ext cx="2466975" cy="1724025"/>
          </a:xfrm>
          <a:prstGeom prst="rect">
            <a:avLst/>
          </a:prstGeom>
          <a:solidFill>
            <a:schemeClr val="bg1">
              <a:lumMod val="75000"/>
            </a:schemeClr>
          </a:solidFill>
          <a:ln w="19050">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矩形 19"/>
          <p:cNvSpPr/>
          <p:nvPr/>
        </p:nvSpPr>
        <p:spPr>
          <a:xfrm>
            <a:off x="4860296" y="5958658"/>
            <a:ext cx="3168088" cy="350662"/>
          </a:xfrm>
          <a:prstGeom prst="rect">
            <a:avLst/>
          </a:prstGeom>
        </p:spPr>
        <p:txBody>
          <a:bodyPr wrap="square">
            <a:noAutofit/>
          </a:bodyPr>
          <a:lstStyle/>
          <a:p>
            <a:pPr algn="ctr"/>
            <a:r>
              <a:rPr lang="zh-CN" altLang="en-US" sz="1800" b="0">
                <a:solidFill>
                  <a:schemeClr val="tx1"/>
                </a:solidFill>
                <a:latin typeface="微软雅黑" panose="020B0503020204020204" pitchFamily="34" charset="-122"/>
                <a:ea typeface="微软雅黑" panose="020B0503020204020204" pitchFamily="34" charset="-122"/>
              </a:rPr>
              <a:t>聚类与分割的方法</a:t>
            </a:r>
            <a:endParaRPr lang="en-US" altLang="zh-CN" sz="1800" b="0">
              <a:latin typeface="微软雅黑" panose="020B0503020204020204" pitchFamily="34" charset="-122"/>
              <a:ea typeface="微软雅黑" panose="020B0503020204020204" pitchFamily="34" charset="-122"/>
            </a:endParaRPr>
          </a:p>
        </p:txBody>
      </p:sp>
      <p:grpSp>
        <p:nvGrpSpPr>
          <p:cNvPr id="22" name="Group 3"/>
          <p:cNvGrpSpPr>
            <a:grpSpLocks/>
          </p:cNvGrpSpPr>
          <p:nvPr/>
        </p:nvGrpSpPr>
        <p:grpSpPr bwMode="auto">
          <a:xfrm>
            <a:off x="112075" y="44624"/>
            <a:ext cx="9035889" cy="647700"/>
            <a:chOff x="113" y="119"/>
            <a:chExt cx="5578" cy="408"/>
          </a:xfrm>
        </p:grpSpPr>
        <p:sp>
          <p:nvSpPr>
            <p:cNvPr id="23"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二、点云滤波</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4"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7347B80C-AA43-4929-B396-1C9CA25DAE9E}" type="slidenum">
              <a:rPr lang="en-US" altLang="zh-CN" smtClean="0"/>
              <a:pPr/>
              <a:t>7</a:t>
            </a:fld>
            <a:r>
              <a:rPr lang="en-US" altLang="zh-CN"/>
              <a:t>/92</a:t>
            </a:r>
          </a:p>
        </p:txBody>
      </p:sp>
    </p:spTree>
    <p:extLst>
      <p:ext uri="{BB962C8B-B14F-4D97-AF65-F5344CB8AC3E}">
        <p14:creationId xmlns:p14="http://schemas.microsoft.com/office/powerpoint/2010/main" val="1040603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56286" y="764704"/>
            <a:ext cx="6336703"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2.1 </a:t>
            </a:r>
            <a:r>
              <a:rPr lang="zh-CN" altLang="en-US" sz="2400">
                <a:solidFill>
                  <a:schemeClr val="tx1"/>
                </a:solidFill>
                <a:latin typeface="微软雅黑" panose="020B0503020204020204" pitchFamily="34" charset="-122"/>
                <a:ea typeface="微软雅黑" panose="020B0503020204020204" pitchFamily="34" charset="-122"/>
              </a:rPr>
              <a:t>面向地形构建的</a:t>
            </a:r>
            <a:r>
              <a:rPr lang="en-US" altLang="zh-CN" sz="2400">
                <a:solidFill>
                  <a:schemeClr val="tx1"/>
                </a:solidFill>
                <a:latin typeface="微软雅黑" panose="020B0503020204020204" pitchFamily="34" charset="-122"/>
                <a:ea typeface="微软雅黑" panose="020B0503020204020204" pitchFamily="34" charset="-122"/>
              </a:rPr>
              <a:t>LIDAR</a:t>
            </a:r>
            <a:r>
              <a:rPr lang="zh-CN" altLang="en-US" sz="2400">
                <a:solidFill>
                  <a:schemeClr val="tx1"/>
                </a:solidFill>
                <a:latin typeface="微软雅黑" panose="020B0503020204020204" pitchFamily="34" charset="-122"/>
                <a:ea typeface="微软雅黑" panose="020B0503020204020204" pitchFamily="34" charset="-122"/>
              </a:rPr>
              <a:t>点云数据波</a:t>
            </a:r>
            <a:endParaRPr lang="en-US" altLang="zh-CN" sz="2400">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115285" y="1772816"/>
            <a:ext cx="8964487" cy="961289"/>
          </a:xfrm>
          <a:prstGeom prst="rect">
            <a:avLst/>
          </a:prstGeom>
        </p:spPr>
        <p:txBody>
          <a:bodyPr wrap="square">
            <a:spAutoFit/>
          </a:bodyPr>
          <a:lstStyle/>
          <a:p>
            <a:pPr>
              <a:lnSpc>
                <a:spcPct val="150000"/>
              </a:lnSpc>
            </a:pPr>
            <a:r>
              <a:rPr lang="en-US" altLang="zh-CN" sz="2000" dirty="0">
                <a:solidFill>
                  <a:srgbClr val="0000FF"/>
                </a:solidFill>
                <a:latin typeface="微软雅黑" panose="020B0503020204020204" pitchFamily="34" charset="-122"/>
                <a:ea typeface="微软雅黑" panose="020B0503020204020204" pitchFamily="34" charset="-122"/>
              </a:rPr>
              <a:t>       </a:t>
            </a:r>
            <a:r>
              <a:rPr lang="zh-CN" altLang="en-US" sz="2000" dirty="0">
                <a:solidFill>
                  <a:srgbClr val="0000FF"/>
                </a:solidFill>
                <a:latin typeface="微软雅黑" panose="020B0503020204020204" pitchFamily="34" charset="-122"/>
                <a:ea typeface="微软雅黑" panose="020B0503020204020204" pitchFamily="34" charset="-122"/>
              </a:rPr>
              <a:t>基本原理</a:t>
            </a:r>
            <a:r>
              <a:rPr lang="zh-CN" altLang="en-US" sz="2000" dirty="0">
                <a:latin typeface="微软雅黑" panose="020B0503020204020204" pitchFamily="34" charset="-122"/>
                <a:ea typeface="微软雅黑" panose="020B0503020204020204" pitchFamily="34" charset="-122"/>
              </a:rPr>
              <a:t>：认为地形表面平缓光滑，局部区域内地形发生急剧变化的可能性较小，通过比较两点间的</a:t>
            </a:r>
            <a:r>
              <a:rPr lang="zh-CN" altLang="en-US" sz="2000" dirty="0">
                <a:solidFill>
                  <a:srgbClr val="C00000"/>
                </a:solidFill>
                <a:latin typeface="微软雅黑" panose="020B0503020204020204" pitchFamily="34" charset="-122"/>
                <a:ea typeface="微软雅黑" panose="020B0503020204020204" pitchFamily="34" charset="-122"/>
              </a:rPr>
              <a:t>高差值是否满足高差函数</a:t>
            </a:r>
            <a:r>
              <a:rPr lang="zh-CN" altLang="en-US" sz="2000" dirty="0">
                <a:latin typeface="微软雅黑" panose="020B0503020204020204" pitchFamily="34" charset="-122"/>
                <a:ea typeface="微软雅黑" panose="020B0503020204020204" pitchFamily="34" charset="-122"/>
              </a:rPr>
              <a:t>来判断点是否为地面点。</a:t>
            </a:r>
            <a:endParaRPr lang="en-US" altLang="zh-CN"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TextBox 1"/>
              <p:cNvSpPr txBox="1"/>
              <p:nvPr/>
            </p:nvSpPr>
            <p:spPr>
              <a:xfrm>
                <a:off x="1187624" y="2804020"/>
                <a:ext cx="5315558" cy="5507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a:rPr>
                        <m:t>𝑫𝑬𝑴</m:t>
                      </m:r>
                      <m:r>
                        <a:rPr lang="en-US" altLang="zh-CN" sz="2000" b="1" i="1" smtClean="0">
                          <a:latin typeface="Cambria Math"/>
                        </a:rPr>
                        <m:t>=</m:t>
                      </m:r>
                      <m:d>
                        <m:dPr>
                          <m:begChr m:val="{"/>
                          <m:endChr m:val="}"/>
                          <m:ctrlPr>
                            <a:rPr lang="en-US" altLang="zh-CN" sz="2000" i="1" smtClean="0">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1" i="1" smtClean="0">
                                  <a:latin typeface="Cambria Math"/>
                                </a:rPr>
                                <m:t>𝒑</m:t>
                              </m:r>
                            </m:e>
                            <m:sub>
                              <m:r>
                                <a:rPr lang="en-US" altLang="zh-CN" sz="2000" b="1" i="1" smtClean="0">
                                  <a:latin typeface="Cambria Math"/>
                                </a:rPr>
                                <m:t>𝒊</m:t>
                              </m:r>
                            </m:sub>
                          </m:sSub>
                          <m:r>
                            <a:rPr lang="en-US" altLang="zh-CN" sz="2000" b="1" i="1" smtClean="0">
                              <a:latin typeface="Cambria Math"/>
                              <a:ea typeface="Cambria Math"/>
                            </a:rPr>
                            <m:t>∈</m:t>
                          </m:r>
                          <m:r>
                            <a:rPr lang="en-US" altLang="zh-CN" sz="2000" b="1" i="1" smtClean="0">
                              <a:latin typeface="Cambria Math"/>
                              <a:ea typeface="Cambria Math"/>
                            </a:rPr>
                            <m:t>𝑨</m:t>
                          </m:r>
                          <m:r>
                            <a:rPr lang="en-US" altLang="zh-CN" sz="2000" b="1" i="1" smtClean="0">
                              <a:latin typeface="Cambria Math"/>
                              <a:ea typeface="Cambria Math"/>
                            </a:rPr>
                            <m:t>|∀</m:t>
                          </m:r>
                          <m:sSub>
                            <m:sSubPr>
                              <m:ctrlPr>
                                <a:rPr lang="en-US" altLang="zh-CN" sz="2000" i="1">
                                  <a:latin typeface="Cambria Math" panose="02040503050406030204" pitchFamily="18" charset="0"/>
                                </a:rPr>
                              </m:ctrlPr>
                            </m:sSubPr>
                            <m:e>
                              <m:r>
                                <a:rPr lang="en-US" altLang="zh-CN" sz="2000" b="1" i="1">
                                  <a:latin typeface="Cambria Math"/>
                                </a:rPr>
                                <m:t>𝒑</m:t>
                              </m:r>
                            </m:e>
                            <m:sub>
                              <m:r>
                                <a:rPr lang="en-US" altLang="zh-CN" sz="2000" b="1" i="1" smtClean="0">
                                  <a:latin typeface="Cambria Math"/>
                                </a:rPr>
                                <m:t>𝒋</m:t>
                              </m:r>
                            </m:sub>
                          </m:sSub>
                          <m:r>
                            <a:rPr lang="en-US" altLang="zh-CN" sz="2000" b="1" i="1">
                              <a:latin typeface="Cambria Math"/>
                              <a:ea typeface="Cambria Math"/>
                            </a:rPr>
                            <m:t>∈</m:t>
                          </m:r>
                          <m:r>
                            <a:rPr lang="en-US" altLang="zh-CN" sz="2000" i="1">
                              <a:latin typeface="Cambria Math"/>
                            </a:rPr>
                            <m:t>𝑫𝑬𝑴</m:t>
                          </m:r>
                          <m:r>
                            <a:rPr lang="en-US" altLang="zh-CN" sz="2000" b="1" i="1" smtClean="0">
                              <a:latin typeface="Cambria Math"/>
                              <a:ea typeface="Cambria Math"/>
                            </a:rPr>
                            <m:t>:</m:t>
                          </m:r>
                          <m:d>
                            <m:dPr>
                              <m:begChr m:val="|"/>
                              <m:endChr m:val="|"/>
                              <m:ctrlPr>
                                <a:rPr lang="en-US" altLang="zh-CN" sz="2000" b="1" i="1" smtClean="0">
                                  <a:latin typeface="Cambria Math" panose="02040503050406030204" pitchFamily="18" charset="0"/>
                                  <a:ea typeface="Cambria Math"/>
                                </a:rPr>
                              </m:ctrlPr>
                            </m:dPr>
                            <m:e>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𝒉</m:t>
                                  </m:r>
                                </m:e>
                                <m:sub>
                                  <m:sSub>
                                    <m:sSubPr>
                                      <m:ctrlPr>
                                        <a:rPr lang="en-US" altLang="zh-CN" sz="2000" i="1">
                                          <a:latin typeface="Cambria Math" panose="02040503050406030204" pitchFamily="18" charset="0"/>
                                        </a:rPr>
                                      </m:ctrlPr>
                                    </m:sSubPr>
                                    <m:e>
                                      <m:r>
                                        <a:rPr lang="en-US" altLang="zh-CN" sz="2000" i="1">
                                          <a:latin typeface="Cambria Math"/>
                                        </a:rPr>
                                        <m:t>𝒑</m:t>
                                      </m:r>
                                    </m:e>
                                    <m:sub>
                                      <m:r>
                                        <a:rPr lang="en-US" altLang="zh-CN" sz="2000" i="1">
                                          <a:latin typeface="Cambria Math"/>
                                        </a:rPr>
                                        <m:t>𝒊</m:t>
                                      </m:r>
                                    </m:sub>
                                  </m:sSub>
                                </m:sub>
                              </m:sSub>
                              <m:r>
                                <a:rPr lang="en-US" altLang="zh-CN" sz="2000"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𝒉</m:t>
                                  </m:r>
                                </m:e>
                                <m:sub>
                                  <m:sSub>
                                    <m:sSubPr>
                                      <m:ctrlPr>
                                        <a:rPr lang="en-US" altLang="zh-CN" sz="2000" i="1">
                                          <a:latin typeface="Cambria Math" panose="02040503050406030204" pitchFamily="18" charset="0"/>
                                        </a:rPr>
                                      </m:ctrlPr>
                                    </m:sSubPr>
                                    <m:e>
                                      <m:r>
                                        <a:rPr lang="en-US" altLang="zh-CN" sz="2000" i="1">
                                          <a:latin typeface="Cambria Math"/>
                                        </a:rPr>
                                        <m:t>𝒑</m:t>
                                      </m:r>
                                    </m:e>
                                    <m:sub>
                                      <m:r>
                                        <a:rPr lang="en-US" altLang="zh-CN" sz="2000" i="1">
                                          <a:latin typeface="Cambria Math"/>
                                        </a:rPr>
                                        <m:t>𝒋</m:t>
                                      </m:r>
                                    </m:sub>
                                  </m:sSub>
                                </m:sub>
                              </m:sSub>
                            </m:e>
                          </m:d>
                          <m:r>
                            <a:rPr lang="en-US" altLang="zh-CN" sz="2000" b="1" i="1" smtClean="0">
                              <a:latin typeface="Cambria Math"/>
                              <a:ea typeface="Cambria Math"/>
                            </a:rPr>
                            <m:t>≤</m:t>
                          </m:r>
                          <m:r>
                            <a:rPr lang="en-US" altLang="zh-CN" sz="2000" b="1" i="1" smtClean="0">
                              <a:latin typeface="Cambria Math"/>
                              <a:ea typeface="Cambria Math"/>
                            </a:rPr>
                            <m:t>𝑯</m:t>
                          </m:r>
                        </m:e>
                      </m:d>
                    </m:oMath>
                  </m:oMathPara>
                </a14:m>
                <a:endParaRPr lang="zh-CN" altLang="en-US" sz="2000"/>
              </a:p>
            </p:txBody>
          </p:sp>
        </mc:Choice>
        <mc:Fallback xmlns="">
          <p:sp>
            <p:nvSpPr>
              <p:cNvPr id="2" name="TextBox 1"/>
              <p:cNvSpPr txBox="1">
                <a:spLocks noRot="1" noChangeAspect="1" noMove="1" noResize="1" noEditPoints="1" noAdjustHandles="1" noChangeArrowheads="1" noChangeShapeType="1" noTextEdit="1"/>
              </p:cNvSpPr>
              <p:nvPr/>
            </p:nvSpPr>
            <p:spPr>
              <a:xfrm>
                <a:off x="1187624" y="2804020"/>
                <a:ext cx="5315558" cy="550728"/>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51520" y="4941168"/>
                <a:ext cx="6552728" cy="553998"/>
              </a:xfrm>
              <a:prstGeom prst="rect">
                <a:avLst/>
              </a:prstGeom>
            </p:spPr>
            <p:txBody>
              <a:bodyPr wrap="square">
                <a:spAutoFit/>
              </a:bodyPr>
              <a:lstStyle/>
              <a:p>
                <a:pPr marL="342900" indent="-342900">
                  <a:lnSpc>
                    <a:spcPct val="150000"/>
                  </a:lnSpc>
                  <a:buFont typeface="Wingdings" panose="05000000000000000000" pitchFamily="2" charset="2"/>
                  <a:buChar char="ü"/>
                </a:pPr>
                <a:r>
                  <a:rPr lang="zh-CN" altLang="en-US" sz="2000" dirty="0">
                    <a:solidFill>
                      <a:srgbClr val="C00000"/>
                    </a:solidFill>
                    <a:latin typeface="微软雅黑" panose="020B0503020204020204" pitchFamily="34" charset="-122"/>
                    <a:ea typeface="微软雅黑" panose="020B0503020204020204" pitchFamily="34" charset="-122"/>
                  </a:rPr>
                  <a:t>滤波核函数</a:t>
                </a:r>
                <a14:m>
                  <m:oMath xmlns:m="http://schemas.openxmlformats.org/officeDocument/2006/math">
                    <m:r>
                      <a:rPr lang="en-US" altLang="zh-CN" sz="2000" b="1">
                        <a:solidFill>
                          <a:srgbClr val="C00000"/>
                        </a:solidFill>
                        <a:latin typeface="Cambria Math"/>
                        <a:ea typeface="微软雅黑" panose="020B0503020204020204" pitchFamily="34" charset="-122"/>
                      </a:rPr>
                      <m:t>∆</m:t>
                    </m:r>
                    <m:sSub>
                      <m:sSubPr>
                        <m:ctrlPr>
                          <a:rPr lang="en-US" altLang="zh-CN" sz="2000" i="1">
                            <a:solidFill>
                              <a:srgbClr val="C00000"/>
                            </a:solidFill>
                            <a:latin typeface="Cambria Math" panose="02040503050406030204" pitchFamily="18" charset="0"/>
                            <a:ea typeface="微软雅黑" panose="020B0503020204020204" pitchFamily="34" charset="-122"/>
                          </a:rPr>
                        </m:ctrlPr>
                      </m:sSubPr>
                      <m:e>
                        <m:r>
                          <a:rPr lang="en-US" altLang="zh-CN" sz="2000" b="1" i="1">
                            <a:solidFill>
                              <a:srgbClr val="C00000"/>
                            </a:solidFill>
                            <a:latin typeface="Cambria Math"/>
                            <a:ea typeface="微软雅黑" panose="020B0503020204020204" pitchFamily="34" charset="-122"/>
                          </a:rPr>
                          <m:t>𝒉</m:t>
                        </m:r>
                      </m:e>
                      <m:sub>
                        <m:r>
                          <a:rPr lang="en-US" altLang="zh-CN" sz="2000" b="1" i="1">
                            <a:solidFill>
                              <a:srgbClr val="C00000"/>
                            </a:solidFill>
                            <a:latin typeface="Cambria Math"/>
                            <a:ea typeface="微软雅黑" panose="020B0503020204020204" pitchFamily="34" charset="-122"/>
                          </a:rPr>
                          <m:t>𝒎𝒂𝒙</m:t>
                        </m:r>
                      </m:sub>
                    </m:sSub>
                    <m:r>
                      <a:rPr lang="en-US" altLang="zh-CN" sz="2000" b="1">
                        <a:solidFill>
                          <a:srgbClr val="C00000"/>
                        </a:solidFill>
                        <a:latin typeface="Cambria Math"/>
                        <a:ea typeface="微软雅黑" panose="020B0503020204020204" pitchFamily="34" charset="-122"/>
                      </a:rPr>
                      <m:t>(</m:t>
                    </m:r>
                    <m:r>
                      <a:rPr lang="en-US" altLang="zh-CN" sz="2000" b="1" i="1">
                        <a:solidFill>
                          <a:srgbClr val="C00000"/>
                        </a:solidFill>
                        <a:latin typeface="Cambria Math"/>
                        <a:ea typeface="微软雅黑" panose="020B0503020204020204" pitchFamily="34" charset="-122"/>
                      </a:rPr>
                      <m:t>𝒅</m:t>
                    </m:r>
                    <m:r>
                      <a:rPr lang="en-US" altLang="zh-CN" sz="2000" b="1">
                        <a:solidFill>
                          <a:srgbClr val="C00000"/>
                        </a:solidFill>
                        <a:latin typeface="Cambria Math"/>
                        <a:ea typeface="微软雅黑" panose="020B0503020204020204" pitchFamily="34" charset="-122"/>
                      </a:rPr>
                      <m:t>)</m:t>
                    </m:r>
                  </m:oMath>
                </a14:m>
                <a:r>
                  <a:rPr lang="zh-CN" altLang="en-US" sz="2000" dirty="0">
                    <a:solidFill>
                      <a:srgbClr val="C0000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非递减</a:t>
                </a:r>
              </a:p>
            </p:txBody>
          </p:sp>
        </mc:Choice>
        <mc:Fallback xmlns="">
          <p:sp>
            <p:nvSpPr>
              <p:cNvPr id="5" name="矩形 4"/>
              <p:cNvSpPr>
                <a:spLocks noRot="1" noChangeAspect="1" noMove="1" noResize="1" noEditPoints="1" noAdjustHandles="1" noChangeArrowheads="1" noChangeShapeType="1" noTextEdit="1"/>
              </p:cNvSpPr>
              <p:nvPr/>
            </p:nvSpPr>
            <p:spPr>
              <a:xfrm>
                <a:off x="251520" y="4941168"/>
                <a:ext cx="6552728" cy="553998"/>
              </a:xfrm>
              <a:prstGeom prst="rect">
                <a:avLst/>
              </a:prstGeom>
              <a:blipFill rotWithShape="1">
                <a:blip r:embed="rId4"/>
                <a:stretch>
                  <a:fillRect l="-837" b="-14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219475" y="5517232"/>
                <a:ext cx="5658921" cy="4364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smtClean="0">
                          <a:solidFill>
                            <a:schemeClr val="tx1"/>
                          </a:solidFill>
                          <a:latin typeface="Cambria Math"/>
                          <a:ea typeface="微软雅黑" panose="020B0503020204020204" pitchFamily="34" charset="-122"/>
                        </a:rPr>
                        <m:t>∆</m:t>
                      </m:r>
                      <m:sSub>
                        <m:sSubPr>
                          <m:ctrlPr>
                            <a:rPr lang="en-US" altLang="zh-CN" sz="2000" i="1">
                              <a:solidFill>
                                <a:schemeClr val="tx1"/>
                              </a:solidFill>
                              <a:latin typeface="Cambria Math" panose="02040503050406030204" pitchFamily="18" charset="0"/>
                              <a:ea typeface="微软雅黑" panose="020B0503020204020204" pitchFamily="34" charset="-122"/>
                            </a:rPr>
                          </m:ctrlPr>
                        </m:sSubPr>
                        <m:e>
                          <m:r>
                            <a:rPr lang="en-US" altLang="zh-CN" sz="2000" i="1">
                              <a:solidFill>
                                <a:schemeClr val="tx1"/>
                              </a:solidFill>
                              <a:latin typeface="Cambria Math"/>
                              <a:ea typeface="微软雅黑" panose="020B0503020204020204" pitchFamily="34" charset="-122"/>
                            </a:rPr>
                            <m:t>𝒉</m:t>
                          </m:r>
                        </m:e>
                        <m:sub>
                          <m:r>
                            <a:rPr lang="en-US" altLang="zh-CN" sz="2000" i="1">
                              <a:solidFill>
                                <a:schemeClr val="tx1"/>
                              </a:solidFill>
                              <a:latin typeface="Cambria Math"/>
                              <a:ea typeface="微软雅黑" panose="020B0503020204020204" pitchFamily="34" charset="-122"/>
                            </a:rPr>
                            <m:t>𝒎𝒂𝒙</m:t>
                          </m:r>
                        </m:sub>
                      </m:sSub>
                      <m:d>
                        <m:dPr>
                          <m:ctrlPr>
                            <a:rPr lang="en-US" altLang="zh-CN" sz="2000" i="1">
                              <a:solidFill>
                                <a:schemeClr val="tx1"/>
                              </a:solidFill>
                              <a:latin typeface="Cambria Math" panose="02040503050406030204" pitchFamily="18" charset="0"/>
                              <a:ea typeface="微软雅黑" panose="020B0503020204020204" pitchFamily="34" charset="-122"/>
                            </a:rPr>
                          </m:ctrlPr>
                        </m:dPr>
                        <m:e>
                          <m:r>
                            <a:rPr lang="en-US" altLang="zh-CN" sz="2000" i="1">
                              <a:solidFill>
                                <a:schemeClr val="tx1"/>
                              </a:solidFill>
                              <a:latin typeface="Cambria Math"/>
                              <a:ea typeface="微软雅黑" panose="020B0503020204020204" pitchFamily="34" charset="-122"/>
                            </a:rPr>
                            <m:t>𝒅</m:t>
                          </m:r>
                        </m:e>
                      </m:d>
                      <m:r>
                        <a:rPr lang="en-US" altLang="zh-CN" sz="2000" b="1" i="1" smtClean="0">
                          <a:solidFill>
                            <a:schemeClr val="tx1"/>
                          </a:solidFill>
                          <a:latin typeface="Cambria Math"/>
                          <a:ea typeface="微软雅黑" panose="020B0503020204020204" pitchFamily="34" charset="-122"/>
                        </a:rPr>
                        <m:t>=</m:t>
                      </m:r>
                      <m:sSub>
                        <m:sSubPr>
                          <m:ctrlPr>
                            <a:rPr lang="en-US" altLang="zh-CN" sz="2000" i="1">
                              <a:solidFill>
                                <a:schemeClr val="tx1"/>
                              </a:solidFill>
                              <a:latin typeface="Cambria Math" panose="02040503050406030204" pitchFamily="18" charset="0"/>
                              <a:ea typeface="微软雅黑" panose="020B0503020204020204" pitchFamily="34" charset="-122"/>
                            </a:rPr>
                          </m:ctrlPr>
                        </m:sSubPr>
                        <m:e>
                          <m:r>
                            <a:rPr lang="en-US" altLang="zh-CN" sz="2000" b="1" i="1" smtClean="0">
                              <a:solidFill>
                                <a:schemeClr val="tx1"/>
                              </a:solidFill>
                              <a:latin typeface="Cambria Math"/>
                              <a:ea typeface="微软雅黑" panose="020B0503020204020204" pitchFamily="34" charset="-122"/>
                            </a:rPr>
                            <m:t>𝑺</m:t>
                          </m:r>
                        </m:e>
                        <m:sub>
                          <m:r>
                            <a:rPr lang="en-US" altLang="zh-CN" sz="2000" i="1">
                              <a:solidFill>
                                <a:schemeClr val="tx1"/>
                              </a:solidFill>
                              <a:latin typeface="Cambria Math"/>
                              <a:ea typeface="微软雅黑" panose="020B0503020204020204" pitchFamily="34" charset="-122"/>
                            </a:rPr>
                            <m:t>𝒎𝒂𝒙</m:t>
                          </m:r>
                        </m:sub>
                      </m:sSub>
                      <m:r>
                        <a:rPr lang="en-US" altLang="zh-CN" sz="2000" b="1" i="1" smtClean="0">
                          <a:solidFill>
                            <a:schemeClr val="tx1"/>
                          </a:solidFill>
                          <a:latin typeface="Cambria Math"/>
                          <a:ea typeface="微软雅黑" panose="020B0503020204020204" pitchFamily="34" charset="-122"/>
                        </a:rPr>
                        <m:t>𝒅</m:t>
                      </m:r>
                      <m:r>
                        <a:rPr lang="en-US" altLang="zh-CN" sz="2000" b="1" i="1" smtClean="0">
                          <a:solidFill>
                            <a:schemeClr val="tx1"/>
                          </a:solidFill>
                          <a:latin typeface="Cambria Math"/>
                          <a:ea typeface="微软雅黑" panose="020B0503020204020204" pitchFamily="34" charset="-122"/>
                        </a:rPr>
                        <m:t>+</m:t>
                      </m:r>
                      <m:r>
                        <a:rPr lang="en-US" altLang="zh-CN" sz="2000" b="1" i="1" smtClean="0">
                          <a:solidFill>
                            <a:schemeClr val="tx1"/>
                          </a:solidFill>
                          <a:latin typeface="Cambria Math"/>
                          <a:ea typeface="微软雅黑" panose="020B0503020204020204" pitchFamily="34" charset="-122"/>
                        </a:rPr>
                        <m:t>𝟏</m:t>
                      </m:r>
                      <m:r>
                        <a:rPr lang="en-US" altLang="zh-CN" sz="2000" b="1" i="1" smtClean="0">
                          <a:solidFill>
                            <a:schemeClr val="tx1"/>
                          </a:solidFill>
                          <a:latin typeface="Cambria Math"/>
                          <a:ea typeface="微软雅黑" panose="020B0503020204020204" pitchFamily="34" charset="-122"/>
                        </a:rPr>
                        <m:t>.</m:t>
                      </m:r>
                      <m:r>
                        <a:rPr lang="en-US" altLang="zh-CN" sz="2000" b="1" i="1" smtClean="0">
                          <a:solidFill>
                            <a:schemeClr val="tx1"/>
                          </a:solidFill>
                          <a:latin typeface="Cambria Math"/>
                          <a:ea typeface="微软雅黑" panose="020B0503020204020204" pitchFamily="34" charset="-122"/>
                        </a:rPr>
                        <m:t>𝟔𝟓</m:t>
                      </m:r>
                      <m:rad>
                        <m:radPr>
                          <m:degHide m:val="on"/>
                          <m:ctrlPr>
                            <a:rPr lang="en-US" altLang="zh-CN" sz="2000" b="1" i="1" smtClean="0">
                              <a:solidFill>
                                <a:schemeClr val="tx1"/>
                              </a:solidFill>
                              <a:latin typeface="Cambria Math" panose="02040503050406030204" pitchFamily="18" charset="0"/>
                              <a:ea typeface="微软雅黑" panose="020B0503020204020204" pitchFamily="34" charset="-122"/>
                            </a:rPr>
                          </m:ctrlPr>
                        </m:radPr>
                        <m:deg/>
                        <m:e>
                          <m:r>
                            <a:rPr lang="en-US" altLang="zh-CN" sz="2000" b="1" i="1" smtClean="0">
                              <a:solidFill>
                                <a:schemeClr val="tx1"/>
                              </a:solidFill>
                              <a:latin typeface="Cambria Math"/>
                              <a:ea typeface="微软雅黑" panose="020B0503020204020204" pitchFamily="34" charset="-122"/>
                            </a:rPr>
                            <m:t>𝟐</m:t>
                          </m:r>
                        </m:e>
                      </m:rad>
                      <m:sSub>
                        <m:sSubPr>
                          <m:ctrlPr>
                            <a:rPr lang="en-US" altLang="zh-CN" sz="2000" b="1" i="1" smtClean="0">
                              <a:solidFill>
                                <a:schemeClr val="tx1"/>
                              </a:solidFill>
                              <a:latin typeface="Cambria Math" panose="02040503050406030204" pitchFamily="18" charset="0"/>
                              <a:ea typeface="微软雅黑" panose="020B0503020204020204" pitchFamily="34" charset="-122"/>
                            </a:rPr>
                          </m:ctrlPr>
                        </m:sSubPr>
                        <m:e>
                          <m:r>
                            <a:rPr lang="zh-CN" altLang="en-US" sz="2000" i="1">
                              <a:solidFill>
                                <a:schemeClr val="tx1"/>
                              </a:solidFill>
                              <a:latin typeface="Cambria Math"/>
                              <a:ea typeface="微软雅黑" panose="020B0503020204020204" pitchFamily="34" charset="-122"/>
                            </a:rPr>
                            <m:t>𝝈</m:t>
                          </m:r>
                        </m:e>
                        <m:sub>
                          <m:r>
                            <a:rPr lang="en-US" altLang="zh-CN" sz="2000" b="1" i="1" smtClean="0">
                              <a:solidFill>
                                <a:schemeClr val="tx1"/>
                              </a:solidFill>
                              <a:latin typeface="Cambria Math"/>
                              <a:ea typeface="微软雅黑" panose="020B0503020204020204" pitchFamily="34" charset="-122"/>
                            </a:rPr>
                            <m:t>𝒛</m:t>
                          </m:r>
                        </m:sub>
                      </m:sSub>
                      <m:r>
                        <a:rPr lang="en-US" altLang="zh-CN" sz="2000" b="1" i="1" smtClean="0">
                          <a:solidFill>
                            <a:schemeClr val="tx1"/>
                          </a:solidFill>
                          <a:latin typeface="Cambria Math"/>
                          <a:ea typeface="微软雅黑" panose="020B0503020204020204" pitchFamily="34" charset="-122"/>
                        </a:rPr>
                        <m:t>,  </m:t>
                      </m:r>
                      <m:r>
                        <a:rPr lang="en-US" altLang="zh-CN" sz="2000" b="1" i="1" smtClean="0">
                          <a:solidFill>
                            <a:schemeClr val="tx1"/>
                          </a:solidFill>
                          <a:latin typeface="Cambria Math"/>
                          <a:ea typeface="微软雅黑" panose="020B0503020204020204" pitchFamily="34" charset="-122"/>
                        </a:rPr>
                        <m:t>𝒅</m:t>
                      </m:r>
                      <m:r>
                        <a:rPr lang="en-US" altLang="zh-CN" sz="2000" b="1" i="1" smtClean="0">
                          <a:solidFill>
                            <a:schemeClr val="tx1"/>
                          </a:solidFill>
                          <a:latin typeface="Cambria Math"/>
                          <a:ea typeface="Cambria Math"/>
                        </a:rPr>
                        <m:t>≤</m:t>
                      </m:r>
                      <m:sSub>
                        <m:sSubPr>
                          <m:ctrlPr>
                            <a:rPr lang="en-US" altLang="zh-CN" sz="2000" b="1" i="1" smtClean="0">
                              <a:solidFill>
                                <a:schemeClr val="tx1"/>
                              </a:solidFill>
                              <a:latin typeface="Cambria Math" panose="02040503050406030204" pitchFamily="18" charset="0"/>
                              <a:ea typeface="Cambria Math"/>
                            </a:rPr>
                          </m:ctrlPr>
                        </m:sSubPr>
                        <m:e>
                          <m:r>
                            <a:rPr lang="en-US" altLang="zh-CN" sz="2000" b="1" i="1" smtClean="0">
                              <a:solidFill>
                                <a:schemeClr val="tx1"/>
                              </a:solidFill>
                              <a:latin typeface="Cambria Math"/>
                              <a:ea typeface="Cambria Math"/>
                            </a:rPr>
                            <m:t>𝒅</m:t>
                          </m:r>
                        </m:e>
                        <m:sub>
                          <m:r>
                            <a:rPr lang="en-US" altLang="zh-CN" sz="2000" b="1" i="1" smtClean="0">
                              <a:solidFill>
                                <a:schemeClr val="tx1"/>
                              </a:solidFill>
                              <a:latin typeface="Cambria Math"/>
                              <a:ea typeface="Cambria Math"/>
                            </a:rPr>
                            <m:t>𝒎𝒂𝒙</m:t>
                          </m:r>
                        </m:sub>
                      </m:sSub>
                    </m:oMath>
                  </m:oMathPara>
                </a14:m>
                <a:endParaRPr lang="zh-CN" altLang="en-US" sz="2000" dirty="0">
                  <a:solidFill>
                    <a:schemeClr val="tx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2219475" y="5517232"/>
                <a:ext cx="5658921" cy="436402"/>
              </a:xfrm>
              <a:prstGeom prst="rect">
                <a:avLst/>
              </a:prstGeom>
              <a:blipFill rotWithShape="1">
                <a:blip r:embed="rId5"/>
                <a:stretch>
                  <a:fillRect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28262" y="6089521"/>
                <a:ext cx="8836226" cy="507831"/>
              </a:xfrm>
              <a:prstGeom prst="rect">
                <a:avLst/>
              </a:prstGeom>
            </p:spPr>
            <p:txBody>
              <a:bodyPr wrap="square">
                <a:spAutoFit/>
              </a:bodyPr>
              <a:lstStyle/>
              <a:p>
                <a:pPr>
                  <a:lnSpc>
                    <a:spcPct val="150000"/>
                  </a:lnSpc>
                </a:pPr>
                <a14:m>
                  <m:oMath xmlns:m="http://schemas.openxmlformats.org/officeDocument/2006/math">
                    <m:sSub>
                      <m:sSubPr>
                        <m:ctrlPr>
                          <a:rPr lang="en-US" altLang="zh-CN" sz="1800" i="1">
                            <a:solidFill>
                              <a:schemeClr val="tx1"/>
                            </a:solidFill>
                            <a:latin typeface="Cambria Math" panose="02040503050406030204" pitchFamily="18" charset="0"/>
                            <a:ea typeface="微软雅黑" panose="020B0503020204020204" pitchFamily="34" charset="-122"/>
                          </a:rPr>
                        </m:ctrlPr>
                      </m:sSubPr>
                      <m:e>
                        <m:r>
                          <a:rPr lang="en-US" altLang="zh-CN" sz="1800" i="1">
                            <a:solidFill>
                              <a:schemeClr val="tx1"/>
                            </a:solidFill>
                            <a:latin typeface="Cambria Math"/>
                            <a:ea typeface="微软雅黑" panose="020B0503020204020204" pitchFamily="34" charset="-122"/>
                          </a:rPr>
                          <m:t>𝑺</m:t>
                        </m:r>
                      </m:e>
                      <m:sub>
                        <m:r>
                          <a:rPr lang="en-US" altLang="zh-CN" sz="1800" i="1">
                            <a:solidFill>
                              <a:schemeClr val="tx1"/>
                            </a:solidFill>
                            <a:latin typeface="Cambria Math"/>
                            <a:ea typeface="微软雅黑" panose="020B0503020204020204" pitchFamily="34" charset="-122"/>
                          </a:rPr>
                          <m:t>𝒎𝒂𝒙</m:t>
                        </m:r>
                      </m:sub>
                    </m:sSub>
                  </m:oMath>
                </a14:m>
                <a:r>
                  <a:rPr lang="zh-CN" altLang="en-US" sz="1800" b="0" dirty="0">
                    <a:latin typeface="微软雅黑" panose="020B0503020204020204" pitchFamily="34" charset="-122"/>
                    <a:ea typeface="微软雅黑" panose="020B0503020204020204" pitchFamily="34" charset="-122"/>
                  </a:rPr>
                  <a:t>：最大地形坡度百分比；</a:t>
                </a:r>
                <a14:m>
                  <m:oMath xmlns:m="http://schemas.openxmlformats.org/officeDocument/2006/math">
                    <m:r>
                      <a:rPr lang="en-US" altLang="zh-CN" sz="1800" i="1">
                        <a:solidFill>
                          <a:schemeClr val="tx1"/>
                        </a:solidFill>
                        <a:latin typeface="Cambria Math"/>
                        <a:ea typeface="微软雅黑" panose="020B0503020204020204" pitchFamily="34" charset="-122"/>
                      </a:rPr>
                      <m:t>𝒅</m:t>
                    </m:r>
                  </m:oMath>
                </a14:m>
                <a:r>
                  <a:rPr lang="zh-CN" altLang="en-US" sz="1800" b="0" dirty="0">
                    <a:latin typeface="微软雅黑" panose="020B0503020204020204" pitchFamily="34" charset="-122"/>
                    <a:ea typeface="微软雅黑" panose="020B0503020204020204" pitchFamily="34" charset="-122"/>
                  </a:rPr>
                  <a:t>两点间距离；</a:t>
                </a:r>
                <a14:m>
                  <m:oMath xmlns:m="http://schemas.openxmlformats.org/officeDocument/2006/math">
                    <m:sSub>
                      <m:sSubPr>
                        <m:ctrlPr>
                          <a:rPr lang="en-US" altLang="zh-CN" sz="1800" i="1">
                            <a:solidFill>
                              <a:schemeClr val="tx1"/>
                            </a:solidFill>
                            <a:latin typeface="Cambria Math" panose="02040503050406030204" pitchFamily="18" charset="0"/>
                            <a:ea typeface="微软雅黑" panose="020B0503020204020204" pitchFamily="34" charset="-122"/>
                          </a:rPr>
                        </m:ctrlPr>
                      </m:sSubPr>
                      <m:e>
                        <m:r>
                          <a:rPr lang="zh-CN" altLang="en-US" sz="1800" i="1">
                            <a:solidFill>
                              <a:schemeClr val="tx1"/>
                            </a:solidFill>
                            <a:latin typeface="Cambria Math"/>
                            <a:ea typeface="微软雅黑" panose="020B0503020204020204" pitchFamily="34" charset="-122"/>
                          </a:rPr>
                          <m:t>𝝈</m:t>
                        </m:r>
                      </m:e>
                      <m:sub>
                        <m:r>
                          <a:rPr lang="en-US" altLang="zh-CN" sz="1800" i="1">
                            <a:solidFill>
                              <a:schemeClr val="tx1"/>
                            </a:solidFill>
                            <a:latin typeface="Cambria Math"/>
                            <a:ea typeface="微软雅黑" panose="020B0503020204020204" pitchFamily="34" charset="-122"/>
                          </a:rPr>
                          <m:t>𝒛</m:t>
                        </m:r>
                      </m:sub>
                    </m:sSub>
                  </m:oMath>
                </a14:m>
                <a:r>
                  <a:rPr lang="zh-CN" altLang="en-US" sz="1800" b="0" dirty="0">
                    <a:latin typeface="微软雅黑" panose="020B0503020204020204" pitchFamily="34" charset="-122"/>
                    <a:ea typeface="微软雅黑" panose="020B0503020204020204" pitchFamily="34" charset="-122"/>
                  </a:rPr>
                  <a:t>为标准偏差。最大距离</a:t>
                </a:r>
                <a14:m>
                  <m:oMath xmlns:m="http://schemas.openxmlformats.org/officeDocument/2006/math">
                    <m:sSub>
                      <m:sSubPr>
                        <m:ctrlPr>
                          <a:rPr lang="en-US" altLang="zh-CN" sz="1800" i="1">
                            <a:solidFill>
                              <a:schemeClr val="tx1"/>
                            </a:solidFill>
                            <a:latin typeface="Cambria Math" panose="02040503050406030204" pitchFamily="18" charset="0"/>
                            <a:ea typeface="Cambria Math"/>
                          </a:rPr>
                        </m:ctrlPr>
                      </m:sSubPr>
                      <m:e>
                        <m:r>
                          <a:rPr lang="en-US" altLang="zh-CN" sz="1800" i="1">
                            <a:solidFill>
                              <a:schemeClr val="tx1"/>
                            </a:solidFill>
                            <a:latin typeface="Cambria Math"/>
                            <a:ea typeface="Cambria Math"/>
                          </a:rPr>
                          <m:t>𝒅</m:t>
                        </m:r>
                      </m:e>
                      <m:sub>
                        <m:r>
                          <a:rPr lang="en-US" altLang="zh-CN" sz="1800" i="1">
                            <a:solidFill>
                              <a:schemeClr val="tx1"/>
                            </a:solidFill>
                            <a:latin typeface="Cambria Math"/>
                            <a:ea typeface="Cambria Math"/>
                          </a:rPr>
                          <m:t>𝒎𝒂𝒙</m:t>
                        </m:r>
                      </m:sub>
                    </m:sSub>
                  </m:oMath>
                </a14:m>
                <a:r>
                  <a:rPr lang="zh-CN" altLang="en-US" sz="1800" b="0" dirty="0">
                    <a:latin typeface="微软雅黑" panose="020B0503020204020204" pitchFamily="34" charset="-122"/>
                    <a:ea typeface="微软雅黑" panose="020B0503020204020204" pitchFamily="34" charset="-122"/>
                  </a:rPr>
                  <a:t>设为</a:t>
                </a:r>
                <a:r>
                  <a:rPr lang="en-US" altLang="zh-CN" sz="1800" b="0" dirty="0">
                    <a:latin typeface="微软雅黑" panose="020B0503020204020204" pitchFamily="34" charset="-122"/>
                    <a:ea typeface="微软雅黑" panose="020B0503020204020204" pitchFamily="34" charset="-122"/>
                  </a:rPr>
                  <a:t>10m</a:t>
                </a:r>
              </a:p>
            </p:txBody>
          </p:sp>
        </mc:Choice>
        <mc:Fallback xmlns="">
          <p:sp>
            <p:nvSpPr>
              <p:cNvPr id="20" name="矩形 19"/>
              <p:cNvSpPr>
                <a:spLocks noRot="1" noChangeAspect="1" noMove="1" noResize="1" noEditPoints="1" noAdjustHandles="1" noChangeArrowheads="1" noChangeShapeType="1" noTextEdit="1"/>
              </p:cNvSpPr>
              <p:nvPr/>
            </p:nvSpPr>
            <p:spPr>
              <a:xfrm>
                <a:off x="128262" y="6089521"/>
                <a:ext cx="8836226" cy="507831"/>
              </a:xfrm>
              <a:prstGeom prst="rect">
                <a:avLst/>
              </a:prstGeom>
              <a:blipFill rotWithShape="1">
                <a:blip r:embed="rId6"/>
                <a:stretch>
                  <a:fillRect b="-14458"/>
                </a:stretch>
              </a:blipFill>
            </p:spPr>
            <p:txBody>
              <a:bodyPr/>
              <a:lstStyle/>
              <a:p>
                <a:r>
                  <a:rPr lang="zh-CN" altLang="en-US">
                    <a:noFill/>
                  </a:rPr>
                  <a:t> </a:t>
                </a:r>
              </a:p>
            </p:txBody>
          </p:sp>
        </mc:Fallback>
      </mc:AlternateContent>
      <p:sp>
        <p:nvSpPr>
          <p:cNvPr id="8" name="矩形 7"/>
          <p:cNvSpPr/>
          <p:nvPr/>
        </p:nvSpPr>
        <p:spPr>
          <a:xfrm>
            <a:off x="51195" y="1226369"/>
            <a:ext cx="3491661" cy="540341"/>
          </a:xfrm>
          <a:prstGeom prst="rect">
            <a:avLst/>
          </a:prstGeom>
        </p:spPr>
        <p:txBody>
          <a:bodyPr wrap="none">
            <a:spAutoFit/>
          </a:bodyPr>
          <a:lstStyle/>
          <a:p>
            <a:pPr>
              <a:lnSpc>
                <a:spcPct val="150000"/>
              </a:lnSpc>
            </a:pPr>
            <a:r>
              <a:rPr lang="en-US" altLang="zh-CN" sz="2200">
                <a:solidFill>
                  <a:srgbClr val="660066"/>
                </a:solidFill>
                <a:latin typeface="微软雅黑" panose="020B0503020204020204" pitchFamily="34" charset="-122"/>
                <a:ea typeface="微软雅黑" panose="020B0503020204020204" pitchFamily="34" charset="-122"/>
              </a:rPr>
              <a:t>2.1.1 </a:t>
            </a:r>
            <a:r>
              <a:rPr lang="zh-CN" altLang="en-US" sz="2200">
                <a:solidFill>
                  <a:srgbClr val="660066"/>
                </a:solidFill>
                <a:latin typeface="微软雅黑" panose="020B0503020204020204" pitchFamily="34" charset="-122"/>
                <a:ea typeface="微软雅黑" panose="020B0503020204020204" pitchFamily="34" charset="-122"/>
              </a:rPr>
              <a:t>基于坡度理论的方法</a:t>
            </a:r>
            <a:endParaRPr lang="en-US" altLang="zh-CN" sz="2200">
              <a:solidFill>
                <a:srgbClr val="660066"/>
              </a:solidFill>
              <a:latin typeface="微软雅黑" panose="020B0503020204020204" pitchFamily="34" charset="-122"/>
              <a:ea typeface="微软雅黑" panose="020B0503020204020204" pitchFamily="34" charset="-122"/>
            </a:endParaRPr>
          </a:p>
        </p:txBody>
      </p:sp>
      <p:grpSp>
        <p:nvGrpSpPr>
          <p:cNvPr id="22" name="Group 3"/>
          <p:cNvGrpSpPr>
            <a:grpSpLocks/>
          </p:cNvGrpSpPr>
          <p:nvPr/>
        </p:nvGrpSpPr>
        <p:grpSpPr bwMode="auto">
          <a:xfrm>
            <a:off x="112075" y="44624"/>
            <a:ext cx="9035889" cy="647700"/>
            <a:chOff x="113" y="119"/>
            <a:chExt cx="5578" cy="408"/>
          </a:xfrm>
        </p:grpSpPr>
        <p:sp>
          <p:nvSpPr>
            <p:cNvPr id="23"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二、点云滤波</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4"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5967" y="269368"/>
            <a:ext cx="2581275" cy="1476375"/>
          </a:xfrm>
          <a:prstGeom prst="rect">
            <a:avLst/>
          </a:prstGeom>
          <a:solidFill>
            <a:schemeClr val="bg1">
              <a:lumMod val="75000"/>
            </a:schemeClr>
          </a:solidFill>
          <a:ln w="19050">
            <a:solidFill>
              <a:schemeClr val="bg1">
                <a:lumMod val="65000"/>
              </a:schemeClr>
            </a:solidFill>
            <a:miter lim="800000"/>
            <a:headEnd/>
            <a:tailEnd/>
          </a:ln>
          <a:effectLst/>
        </p:spPr>
      </p:pic>
      <p:sp>
        <p:nvSpPr>
          <p:cNvPr id="6" name="灯片编号占位符 5"/>
          <p:cNvSpPr>
            <a:spLocks noGrp="1"/>
          </p:cNvSpPr>
          <p:nvPr>
            <p:ph type="sldNum" sz="quarter" idx="12"/>
          </p:nvPr>
        </p:nvSpPr>
        <p:spPr/>
        <p:txBody>
          <a:bodyPr/>
          <a:lstStyle/>
          <a:p>
            <a:fld id="{7347B80C-AA43-4929-B396-1C9CA25DAE9E}" type="slidenum">
              <a:rPr lang="en-US" altLang="zh-CN" smtClean="0"/>
              <a:pPr/>
              <a:t>8</a:t>
            </a:fld>
            <a:r>
              <a:rPr lang="en-US" altLang="zh-CN"/>
              <a:t>/92</a:t>
            </a:r>
          </a:p>
        </p:txBody>
      </p:sp>
      <p:cxnSp>
        <p:nvCxnSpPr>
          <p:cNvPr id="9" name="直接连接符 8"/>
          <p:cNvCxnSpPr/>
          <p:nvPr/>
        </p:nvCxnSpPr>
        <p:spPr bwMode="auto">
          <a:xfrm>
            <a:off x="1565190" y="4437112"/>
            <a:ext cx="3528392" cy="0"/>
          </a:xfrm>
          <a:prstGeom prst="line">
            <a:avLst/>
          </a:prstGeom>
          <a:noFill/>
          <a:ln w="28575"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1" name="椭圆 10"/>
          <p:cNvSpPr/>
          <p:nvPr/>
        </p:nvSpPr>
        <p:spPr bwMode="auto">
          <a:xfrm>
            <a:off x="2069246" y="4005064"/>
            <a:ext cx="164805" cy="144016"/>
          </a:xfrm>
          <a:prstGeom prst="ellipse">
            <a:avLst/>
          </a:prstGeom>
          <a:solidFill>
            <a:schemeClr val="tx1"/>
          </a:solid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sp>
        <p:nvSpPr>
          <p:cNvPr id="21" name="椭圆 20"/>
          <p:cNvSpPr/>
          <p:nvPr/>
        </p:nvSpPr>
        <p:spPr bwMode="auto">
          <a:xfrm>
            <a:off x="2861334" y="3645024"/>
            <a:ext cx="164805" cy="144016"/>
          </a:xfrm>
          <a:prstGeom prst="ellipse">
            <a:avLst/>
          </a:prstGeom>
          <a:solidFill>
            <a:srgbClr val="C00000"/>
          </a:solid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endParaRPr>
          </a:p>
        </p:txBody>
      </p:sp>
      <p:cxnSp>
        <p:nvCxnSpPr>
          <p:cNvPr id="17" name="直接连接符 16"/>
          <p:cNvCxnSpPr>
            <a:endCxn id="21" idx="4"/>
          </p:cNvCxnSpPr>
          <p:nvPr/>
        </p:nvCxnSpPr>
        <p:spPr bwMode="auto">
          <a:xfrm flipH="1" flipV="1">
            <a:off x="2943737" y="3789040"/>
            <a:ext cx="4538" cy="648072"/>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5" name="直接连接符 24"/>
          <p:cNvCxnSpPr>
            <a:endCxn id="11" idx="6"/>
          </p:cNvCxnSpPr>
          <p:nvPr/>
        </p:nvCxnSpPr>
        <p:spPr bwMode="auto">
          <a:xfrm flipH="1">
            <a:off x="2234051" y="4077072"/>
            <a:ext cx="714224" cy="0"/>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 name="直接连接符 27"/>
          <p:cNvCxnSpPr/>
          <p:nvPr/>
        </p:nvCxnSpPr>
        <p:spPr bwMode="auto">
          <a:xfrm flipH="1" flipV="1">
            <a:off x="2151719" y="4149080"/>
            <a:ext cx="4538" cy="288032"/>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31" name="矩形 30"/>
              <p:cNvSpPr/>
              <p:nvPr/>
            </p:nvSpPr>
            <p:spPr>
              <a:xfrm>
                <a:off x="2979198" y="3503159"/>
                <a:ext cx="602216" cy="427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𝒉</m:t>
                          </m:r>
                        </m:e>
                        <m:sub>
                          <m:sSub>
                            <m:sSubPr>
                              <m:ctrlPr>
                                <a:rPr lang="en-US" altLang="zh-CN" sz="2000" i="1">
                                  <a:latin typeface="Cambria Math" panose="02040503050406030204" pitchFamily="18" charset="0"/>
                                </a:rPr>
                              </m:ctrlPr>
                            </m:sSubPr>
                            <m:e>
                              <m:r>
                                <a:rPr lang="en-US" altLang="zh-CN" sz="2000" i="1">
                                  <a:latin typeface="Cambria Math"/>
                                </a:rPr>
                                <m:t>𝒑</m:t>
                              </m:r>
                            </m:e>
                            <m:sub>
                              <m:r>
                                <a:rPr lang="en-US" altLang="zh-CN" sz="2000" i="1">
                                  <a:latin typeface="Cambria Math"/>
                                </a:rPr>
                                <m:t>𝒊</m:t>
                              </m:r>
                            </m:sub>
                          </m:sSub>
                        </m:sub>
                      </m:sSub>
                    </m:oMath>
                  </m:oMathPara>
                </a14:m>
                <a:endParaRPr lang="zh-CN" altLang="en-US" sz="2000"/>
              </a:p>
            </p:txBody>
          </p:sp>
        </mc:Choice>
        <mc:Fallback xmlns="">
          <p:sp>
            <p:nvSpPr>
              <p:cNvPr id="31" name="矩形 30"/>
              <p:cNvSpPr>
                <a:spLocks noRot="1" noChangeAspect="1" noMove="1" noResize="1" noEditPoints="1" noAdjustHandles="1" noChangeArrowheads="1" noChangeShapeType="1" noTextEdit="1"/>
              </p:cNvSpPr>
              <p:nvPr/>
            </p:nvSpPr>
            <p:spPr>
              <a:xfrm>
                <a:off x="2979198" y="3503159"/>
                <a:ext cx="602216" cy="427746"/>
              </a:xfrm>
              <a:prstGeom prst="rect">
                <a:avLst/>
              </a:prstGeom>
              <a:blipFill rotWithShape="1">
                <a:blip r:embed="rId8"/>
                <a:stretch>
                  <a:fillRect b="-1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1475656" y="3863199"/>
                <a:ext cx="603819" cy="4601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Cambria Math"/>
                            </a:rPr>
                          </m:ctrlPr>
                        </m:sSubPr>
                        <m:e>
                          <m:r>
                            <a:rPr lang="en-US" altLang="zh-CN" sz="2000" i="1">
                              <a:latin typeface="Cambria Math"/>
                              <a:ea typeface="Cambria Math"/>
                            </a:rPr>
                            <m:t>𝒉</m:t>
                          </m:r>
                        </m:e>
                        <m:sub>
                          <m:sSub>
                            <m:sSubPr>
                              <m:ctrlPr>
                                <a:rPr lang="en-US" altLang="zh-CN" sz="2000" i="1">
                                  <a:latin typeface="Cambria Math" panose="02040503050406030204" pitchFamily="18" charset="0"/>
                                </a:rPr>
                              </m:ctrlPr>
                            </m:sSubPr>
                            <m:e>
                              <m:r>
                                <a:rPr lang="en-US" altLang="zh-CN" sz="2000" i="1">
                                  <a:latin typeface="Cambria Math"/>
                                </a:rPr>
                                <m:t>𝒑</m:t>
                              </m:r>
                            </m:e>
                            <m:sub>
                              <m:r>
                                <a:rPr lang="en-US" altLang="zh-CN" sz="2000" b="1" i="1" smtClean="0">
                                  <a:latin typeface="Cambria Math"/>
                                </a:rPr>
                                <m:t>𝒋</m:t>
                              </m:r>
                            </m:sub>
                          </m:sSub>
                        </m:sub>
                      </m:sSub>
                    </m:oMath>
                  </m:oMathPara>
                </a14:m>
                <a:endParaRPr lang="zh-CN" altLang="en-US" sz="2000"/>
              </a:p>
            </p:txBody>
          </p:sp>
        </mc:Choice>
        <mc:Fallback xmlns="">
          <p:sp>
            <p:nvSpPr>
              <p:cNvPr id="32" name="矩形 31"/>
              <p:cNvSpPr>
                <a:spLocks noRot="1" noChangeAspect="1" noMove="1" noResize="1" noEditPoints="1" noAdjustHandles="1" noChangeArrowheads="1" noChangeShapeType="1" noTextEdit="1"/>
              </p:cNvSpPr>
              <p:nvPr/>
            </p:nvSpPr>
            <p:spPr>
              <a:xfrm>
                <a:off x="1475656" y="3863199"/>
                <a:ext cx="603819" cy="460126"/>
              </a:xfrm>
              <a:prstGeom prst="rect">
                <a:avLst/>
              </a:prstGeom>
              <a:blipFill rotWithShape="1">
                <a:blip r:embed="rId9"/>
                <a:stretch>
                  <a:fillRect b="-1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2330350" y="4328116"/>
                <a:ext cx="41389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a:solidFill>
                            <a:schemeClr val="tx1"/>
                          </a:solidFill>
                          <a:latin typeface="Cambria Math"/>
                          <a:ea typeface="微软雅黑" panose="020B0503020204020204" pitchFamily="34" charset="-122"/>
                        </a:rPr>
                        <m:t>𝒅</m:t>
                      </m:r>
                    </m:oMath>
                  </m:oMathPara>
                </a14:m>
                <a:endParaRPr lang="zh-CN" altLang="en-US" sz="2000"/>
              </a:p>
            </p:txBody>
          </p:sp>
        </mc:Choice>
        <mc:Fallback xmlns="">
          <p:sp>
            <p:nvSpPr>
              <p:cNvPr id="33" name="矩形 32"/>
              <p:cNvSpPr>
                <a:spLocks noRot="1" noChangeAspect="1" noMove="1" noResize="1" noEditPoints="1" noAdjustHandles="1" noChangeArrowheads="1" noChangeShapeType="1" noTextEdit="1"/>
              </p:cNvSpPr>
              <p:nvPr/>
            </p:nvSpPr>
            <p:spPr>
              <a:xfrm>
                <a:off x="2330350" y="4328116"/>
                <a:ext cx="413895" cy="400110"/>
              </a:xfrm>
              <a:prstGeom prst="rect">
                <a:avLst/>
              </a:prstGeom>
              <a:blipFill rotWithShape="1">
                <a:blip r:embed="rId10"/>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5687237" y="3884140"/>
                <a:ext cx="2773195" cy="552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a:ea typeface="Cambria Math"/>
                        </a:rPr>
                        <m:t>𝑯</m:t>
                      </m:r>
                      <m:r>
                        <a:rPr lang="en-US" altLang="zh-CN" sz="2000" b="1" i="1" smtClean="0">
                          <a:latin typeface="Cambria Math"/>
                          <a:ea typeface="Cambria Math"/>
                        </a:rPr>
                        <m:t>=</m:t>
                      </m:r>
                      <m:r>
                        <a:rPr lang="en-US" altLang="zh-CN" sz="2000"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𝒉</m:t>
                          </m:r>
                        </m:e>
                        <m:sub>
                          <m:r>
                            <a:rPr lang="en-US" altLang="zh-CN" sz="2000" i="1">
                              <a:latin typeface="Cambria Math"/>
                              <a:ea typeface="Cambria Math"/>
                            </a:rPr>
                            <m:t>𝒎𝒂𝒙</m:t>
                          </m:r>
                        </m:sub>
                      </m:sSub>
                      <m:d>
                        <m:dPr>
                          <m:ctrlPr>
                            <a:rPr lang="en-US" altLang="zh-CN" sz="2000" i="1">
                              <a:latin typeface="Cambria Math" panose="02040503050406030204" pitchFamily="18" charset="0"/>
                              <a:ea typeface="Cambria Math"/>
                            </a:rPr>
                          </m:ctrlPr>
                        </m:dPr>
                        <m:e>
                          <m:r>
                            <a:rPr lang="en-US" altLang="zh-CN" sz="2000" i="1">
                              <a:latin typeface="Cambria Math"/>
                              <a:ea typeface="Cambria Math"/>
                            </a:rPr>
                            <m:t>𝒅</m:t>
                          </m:r>
                          <m:d>
                            <m:dPr>
                              <m:ctrlPr>
                                <a:rPr lang="en-US" altLang="zh-CN" sz="2000" i="1">
                                  <a:latin typeface="Cambria Math" panose="02040503050406030204" pitchFamily="18" charset="0"/>
                                  <a:ea typeface="Cambria Math"/>
                                </a:rPr>
                              </m:ctrlPr>
                            </m:dPr>
                            <m:e>
                              <m:sSub>
                                <m:sSubPr>
                                  <m:ctrlPr>
                                    <a:rPr lang="en-US" altLang="zh-CN" sz="2000" i="1">
                                      <a:latin typeface="Cambria Math" panose="02040503050406030204" pitchFamily="18" charset="0"/>
                                    </a:rPr>
                                  </m:ctrlPr>
                                </m:sSubPr>
                                <m:e>
                                  <m:r>
                                    <a:rPr lang="en-US" altLang="zh-CN" sz="2000" i="1">
                                      <a:latin typeface="Cambria Math"/>
                                    </a:rPr>
                                    <m:t>𝒑</m:t>
                                  </m:r>
                                </m:e>
                                <m:sub>
                                  <m:r>
                                    <a:rPr lang="en-US" altLang="zh-CN" sz="2000" i="1">
                                      <a:latin typeface="Cambria Math"/>
                                    </a:rPr>
                                    <m:t>𝒊</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𝒑</m:t>
                                  </m:r>
                                </m:e>
                                <m:sub>
                                  <m:r>
                                    <a:rPr lang="en-US" altLang="zh-CN" sz="2000" i="1">
                                      <a:latin typeface="Cambria Math"/>
                                    </a:rPr>
                                    <m:t>𝒋</m:t>
                                  </m:r>
                                </m:sub>
                              </m:sSub>
                            </m:e>
                          </m:d>
                        </m:e>
                      </m:d>
                    </m:oMath>
                  </m:oMathPara>
                </a14:m>
                <a:endParaRPr lang="zh-CN" altLang="en-US" sz="2000" dirty="0"/>
              </a:p>
            </p:txBody>
          </p:sp>
        </mc:Choice>
        <mc:Fallback xmlns="">
          <p:sp>
            <p:nvSpPr>
              <p:cNvPr id="34" name="矩形 33"/>
              <p:cNvSpPr>
                <a:spLocks noRot="1" noChangeAspect="1" noMove="1" noResize="1" noEditPoints="1" noAdjustHandles="1" noChangeArrowheads="1" noChangeShapeType="1" noTextEdit="1"/>
              </p:cNvSpPr>
              <p:nvPr/>
            </p:nvSpPr>
            <p:spPr>
              <a:xfrm>
                <a:off x="5687237" y="3884140"/>
                <a:ext cx="2773195" cy="552972"/>
              </a:xfrm>
              <a:prstGeom prst="rect">
                <a:avLst/>
              </a:prstGeom>
              <a:blipFill rotWithShape="1">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4665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464" y="1144354"/>
            <a:ext cx="4983721"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49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700808"/>
            <a:ext cx="2519001" cy="238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4149485"/>
            <a:ext cx="2725761" cy="2683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51195" y="1160467"/>
            <a:ext cx="3491661" cy="540341"/>
          </a:xfrm>
          <a:prstGeom prst="rect">
            <a:avLst/>
          </a:prstGeom>
        </p:spPr>
        <p:txBody>
          <a:bodyPr wrap="none">
            <a:spAutoFit/>
          </a:bodyPr>
          <a:lstStyle/>
          <a:p>
            <a:pPr>
              <a:lnSpc>
                <a:spcPct val="150000"/>
              </a:lnSpc>
            </a:pPr>
            <a:r>
              <a:rPr lang="en-US" altLang="zh-CN" sz="2200">
                <a:solidFill>
                  <a:srgbClr val="660066"/>
                </a:solidFill>
                <a:latin typeface="微软雅黑" panose="020B0503020204020204" pitchFamily="34" charset="-122"/>
                <a:ea typeface="微软雅黑" panose="020B0503020204020204" pitchFamily="34" charset="-122"/>
              </a:rPr>
              <a:t>2.1.1 </a:t>
            </a:r>
            <a:r>
              <a:rPr lang="zh-CN" altLang="en-US" sz="2200">
                <a:solidFill>
                  <a:srgbClr val="660066"/>
                </a:solidFill>
                <a:latin typeface="微软雅黑" panose="020B0503020204020204" pitchFamily="34" charset="-122"/>
                <a:ea typeface="微软雅黑" panose="020B0503020204020204" pitchFamily="34" charset="-122"/>
              </a:rPr>
              <a:t>基于坡度理论的方法</a:t>
            </a:r>
            <a:endParaRPr lang="en-US" altLang="zh-CN" sz="2200">
              <a:solidFill>
                <a:srgbClr val="660066"/>
              </a:solidFill>
              <a:latin typeface="微软雅黑" panose="020B0503020204020204" pitchFamily="34" charset="-122"/>
              <a:ea typeface="微软雅黑" panose="020B0503020204020204" pitchFamily="34" charset="-122"/>
            </a:endParaRPr>
          </a:p>
        </p:txBody>
      </p:sp>
      <p:sp>
        <p:nvSpPr>
          <p:cNvPr id="21" name="矩形 20"/>
          <p:cNvSpPr/>
          <p:nvPr/>
        </p:nvSpPr>
        <p:spPr>
          <a:xfrm>
            <a:off x="56286" y="807095"/>
            <a:ext cx="6336703" cy="461665"/>
          </a:xfrm>
          <a:prstGeom prst="rect">
            <a:avLst/>
          </a:prstGeom>
          <a:noFill/>
        </p:spPr>
        <p:txBody>
          <a:bodyPr wrap="square">
            <a:spAutoFit/>
          </a:bodyPr>
          <a:lstStyle/>
          <a:p>
            <a:r>
              <a:rPr lang="en-US" altLang="zh-CN" sz="2400">
                <a:solidFill>
                  <a:schemeClr val="tx1"/>
                </a:solidFill>
                <a:latin typeface="微软雅黑" panose="020B0503020204020204" pitchFamily="34" charset="-122"/>
                <a:ea typeface="微软雅黑" panose="020B0503020204020204" pitchFamily="34" charset="-122"/>
              </a:rPr>
              <a:t>2.1 </a:t>
            </a:r>
            <a:r>
              <a:rPr lang="zh-CN" altLang="en-US" sz="2400">
                <a:solidFill>
                  <a:schemeClr val="tx1"/>
                </a:solidFill>
                <a:latin typeface="微软雅黑" panose="020B0503020204020204" pitchFamily="34" charset="-122"/>
                <a:ea typeface="微软雅黑" panose="020B0503020204020204" pitchFamily="34" charset="-122"/>
              </a:rPr>
              <a:t>面向地形构建的</a:t>
            </a:r>
            <a:r>
              <a:rPr lang="en-US" altLang="zh-CN" sz="2400">
                <a:solidFill>
                  <a:schemeClr val="tx1"/>
                </a:solidFill>
                <a:latin typeface="微软雅黑" panose="020B0503020204020204" pitchFamily="34" charset="-122"/>
                <a:ea typeface="微软雅黑" panose="020B0503020204020204" pitchFamily="34" charset="-122"/>
              </a:rPr>
              <a:t>LIDAR</a:t>
            </a:r>
            <a:r>
              <a:rPr lang="zh-CN" altLang="en-US" sz="2400">
                <a:solidFill>
                  <a:schemeClr val="tx1"/>
                </a:solidFill>
                <a:latin typeface="微软雅黑" panose="020B0503020204020204" pitchFamily="34" charset="-122"/>
                <a:ea typeface="微软雅黑" panose="020B0503020204020204" pitchFamily="34" charset="-122"/>
              </a:rPr>
              <a:t>点云数据波</a:t>
            </a:r>
            <a:endParaRPr lang="en-US" altLang="zh-CN" sz="2400">
              <a:solidFill>
                <a:schemeClr val="tx1"/>
              </a:solidFill>
              <a:latin typeface="微软雅黑" panose="020B0503020204020204" pitchFamily="34" charset="-122"/>
              <a:ea typeface="微软雅黑" panose="020B0503020204020204" pitchFamily="34" charset="-122"/>
            </a:endParaRPr>
          </a:p>
        </p:txBody>
      </p:sp>
      <p:grpSp>
        <p:nvGrpSpPr>
          <p:cNvPr id="22" name="Group 3"/>
          <p:cNvGrpSpPr>
            <a:grpSpLocks/>
          </p:cNvGrpSpPr>
          <p:nvPr/>
        </p:nvGrpSpPr>
        <p:grpSpPr bwMode="auto">
          <a:xfrm>
            <a:off x="112075" y="44624"/>
            <a:ext cx="9035889" cy="647700"/>
            <a:chOff x="113" y="119"/>
            <a:chExt cx="5578" cy="408"/>
          </a:xfrm>
        </p:grpSpPr>
        <p:sp>
          <p:nvSpPr>
            <p:cNvPr id="23" name="Text Box 4"/>
            <p:cNvSpPr txBox="1">
              <a:spLocks noChangeArrowheads="1"/>
            </p:cNvSpPr>
            <p:nvPr/>
          </p:nvSpPr>
          <p:spPr bwMode="auto">
            <a:xfrm>
              <a:off x="113" y="119"/>
              <a:ext cx="5578" cy="365"/>
            </a:xfrm>
            <a:prstGeom prst="rect">
              <a:avLst/>
            </a:prstGeom>
            <a:solidFill>
              <a:schemeClr va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a:solidFill>
                    <a:srgbClr val="0000FF"/>
                  </a:solidFill>
                  <a:effectLst/>
                  <a:latin typeface="微软雅黑" panose="020B0503020204020204" pitchFamily="34" charset="-122"/>
                  <a:ea typeface="微软雅黑" panose="020B0503020204020204" pitchFamily="34" charset="-122"/>
                </a:rPr>
                <a:t>二、点云滤波</a:t>
              </a:r>
              <a:endParaRPr kumimoji="0" lang="zh-CN" altLang="en-US" sz="3200">
                <a:solidFill>
                  <a:schemeClr val="accent2"/>
                </a:solidFill>
                <a:effectLst/>
                <a:latin typeface="微软雅黑" panose="020B0503020204020204" pitchFamily="34" charset="-122"/>
                <a:ea typeface="微软雅黑" panose="020B0503020204020204" pitchFamily="34" charset="-122"/>
              </a:endParaRPr>
            </a:p>
          </p:txBody>
        </p:sp>
        <p:sp>
          <p:nvSpPr>
            <p:cNvPr id="24" name="Line 5"/>
            <p:cNvSpPr>
              <a:spLocks noChangeShapeType="1"/>
            </p:cNvSpPr>
            <p:nvPr/>
          </p:nvSpPr>
          <p:spPr bwMode="auto">
            <a:xfrm>
              <a:off x="113" y="527"/>
              <a:ext cx="5534"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7347B80C-AA43-4929-B396-1C9CA25DAE9E}" type="slidenum">
              <a:rPr lang="en-US" altLang="zh-CN" smtClean="0"/>
              <a:pPr/>
              <a:t>9</a:t>
            </a:fld>
            <a:r>
              <a:rPr lang="en-US" altLang="zh-CN"/>
              <a:t>/92</a:t>
            </a:r>
          </a:p>
        </p:txBody>
      </p:sp>
    </p:spTree>
    <p:extLst>
      <p:ext uri="{BB962C8B-B14F-4D97-AF65-F5344CB8AC3E}">
        <p14:creationId xmlns:p14="http://schemas.microsoft.com/office/powerpoint/2010/main" val="775214267"/>
      </p:ext>
    </p:extLst>
  </p:cSld>
  <p:clrMapOvr>
    <a:masterClrMapping/>
  </p:clrMapOvr>
</p:sld>
</file>

<file path=ppt/theme/theme1.xml><?xml version="1.0" encoding="utf-8"?>
<a:theme xmlns:a="http://schemas.openxmlformats.org/drawingml/2006/main" name="空演示文稿">
  <a:themeElements>
    <a:clrScheme name="空演示文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空演示文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chemeClr val="tx2"/>
            </a:solidFill>
            <a:effectLst>
              <a:outerShdw blurRad="38100" dist="38100" dir="2700000" algn="tl">
                <a:srgbClr val="000000">
                  <a:alpha val="43137"/>
                </a:srgbClr>
              </a:outerShdw>
            </a:effectLst>
            <a:latin typeface="Times New Roman" pitchFamily="18" charset="0"/>
            <a:ea typeface="华文楷体" pitchFamily="2" charset="-122"/>
          </a:defRPr>
        </a:defPPr>
      </a:lstStyle>
    </a:lnDef>
  </a:objectDefaults>
  <a:extraClrSchemeLst>
    <a:extraClrScheme>
      <a:clrScheme name="空演示文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空演示文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空演示文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空演示文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空演示文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空演示文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空演示文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0.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3.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4.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5.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6.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7.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8.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9.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0.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3.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4.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5.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6.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7.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8.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9.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0.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3.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4.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5.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6.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7.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8.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9.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4.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40.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4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4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43.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44.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45.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46.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47.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48.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49.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5.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50.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5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6.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7.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8.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9.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C:\Program Files\Microsoft Office\Templates\空演示文稿.pot</Template>
  <TotalTime>64115</TotalTime>
  <Words>5405</Words>
  <Application>Microsoft Office PowerPoint</Application>
  <PresentationFormat>全屏显示(4:3)</PresentationFormat>
  <Paragraphs>700</Paragraphs>
  <Slides>53</Slides>
  <Notes>52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53</vt:i4>
      </vt:variant>
    </vt:vector>
  </HeadingPairs>
  <TitlesOfParts>
    <vt:vector size="63" baseType="lpstr">
      <vt:lpstr>华文楷体</vt:lpstr>
      <vt:lpstr>微软雅黑</vt:lpstr>
      <vt:lpstr>Calibri</vt:lpstr>
      <vt:lpstr>Cambria</vt:lpstr>
      <vt:lpstr>Cambria Math</vt:lpstr>
      <vt:lpstr>Monotype Corsiva</vt:lpstr>
      <vt:lpstr>Times New Roman</vt:lpstr>
      <vt:lpstr>Wingdings</vt:lpstr>
      <vt:lpstr>空演示文稿</vt:lpstr>
      <vt:lpstr>剪辑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感谢大家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zhb</dc:creator>
  <cp:lastModifiedBy>Chengming YE</cp:lastModifiedBy>
  <cp:revision>6263</cp:revision>
  <dcterms:created xsi:type="dcterms:W3CDTF">2001-12-28T07:12:21Z</dcterms:created>
  <dcterms:modified xsi:type="dcterms:W3CDTF">2020-05-07T01:56:33Z</dcterms:modified>
</cp:coreProperties>
</file>